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338" r:id="rId3"/>
    <p:sldId id="337" r:id="rId4"/>
    <p:sldId id="328" r:id="rId5"/>
    <p:sldId id="329" r:id="rId6"/>
    <p:sldId id="302" r:id="rId7"/>
    <p:sldId id="303" r:id="rId8"/>
    <p:sldId id="304" r:id="rId9"/>
    <p:sldId id="305" r:id="rId10"/>
    <p:sldId id="327" r:id="rId11"/>
    <p:sldId id="260" r:id="rId12"/>
    <p:sldId id="261" r:id="rId13"/>
    <p:sldId id="330" r:id="rId14"/>
    <p:sldId id="331" r:id="rId15"/>
    <p:sldId id="332" r:id="rId16"/>
    <p:sldId id="333" r:id="rId17"/>
    <p:sldId id="334" r:id="rId18"/>
    <p:sldId id="335" r:id="rId19"/>
    <p:sldId id="336" r:id="rId20"/>
    <p:sldId id="288" r:id="rId21"/>
    <p:sldId id="301" r:id="rId22"/>
    <p:sldId id="266" r:id="rId23"/>
    <p:sldId id="267" r:id="rId24"/>
    <p:sldId id="268" r:id="rId25"/>
    <p:sldId id="269" r:id="rId26"/>
    <p:sldId id="270" r:id="rId27"/>
    <p:sldId id="283" r:id="rId28"/>
    <p:sldId id="284" r:id="rId29"/>
    <p:sldId id="289" r:id="rId30"/>
    <p:sldId id="290" r:id="rId31"/>
    <p:sldId id="291" r:id="rId32"/>
    <p:sldId id="292" r:id="rId33"/>
    <p:sldId id="293" r:id="rId34"/>
    <p:sldId id="294" r:id="rId35"/>
    <p:sldId id="295" r:id="rId36"/>
    <p:sldId id="296" r:id="rId37"/>
    <p:sldId id="297" r:id="rId38"/>
    <p:sldId id="298" r:id="rId39"/>
    <p:sldId id="299" r:id="rId40"/>
    <p:sldId id="271" r:id="rId41"/>
    <p:sldId id="300" r:id="rId42"/>
    <p:sldId id="307" r:id="rId43"/>
    <p:sldId id="308" r:id="rId44"/>
  </p:sldIdLst>
  <p:sldSz cx="10150475" cy="7589838"/>
  <p:notesSz cx="6858000" cy="9144000"/>
  <p:defaultTextStyle>
    <a:defPPr>
      <a:defRPr lang="en-US"/>
    </a:defPPr>
    <a:lvl1pPr algn="l" rtl="0" fontAlgn="base">
      <a:spcBef>
        <a:spcPct val="0"/>
      </a:spcBef>
      <a:spcAft>
        <a:spcPct val="0"/>
      </a:spcAft>
      <a:defRPr sz="2400" kern="1200">
        <a:solidFill>
          <a:schemeClr val="tx1"/>
        </a:solidFill>
        <a:latin typeface="Arial" pitchFamily="34" charset="0"/>
        <a:ea typeface="+mn-ea"/>
        <a:cs typeface="+mn-cs"/>
      </a:defRPr>
    </a:lvl1pPr>
    <a:lvl2pPr marL="457200" algn="l" rtl="0" fontAlgn="base">
      <a:spcBef>
        <a:spcPct val="0"/>
      </a:spcBef>
      <a:spcAft>
        <a:spcPct val="0"/>
      </a:spcAft>
      <a:defRPr sz="2400" kern="1200">
        <a:solidFill>
          <a:schemeClr val="tx1"/>
        </a:solidFill>
        <a:latin typeface="Arial" pitchFamily="34" charset="0"/>
        <a:ea typeface="+mn-ea"/>
        <a:cs typeface="+mn-cs"/>
      </a:defRPr>
    </a:lvl2pPr>
    <a:lvl3pPr marL="914400" algn="l" rtl="0" fontAlgn="base">
      <a:spcBef>
        <a:spcPct val="0"/>
      </a:spcBef>
      <a:spcAft>
        <a:spcPct val="0"/>
      </a:spcAft>
      <a:defRPr sz="2400" kern="1200">
        <a:solidFill>
          <a:schemeClr val="tx1"/>
        </a:solidFill>
        <a:latin typeface="Arial" pitchFamily="34" charset="0"/>
        <a:ea typeface="+mn-ea"/>
        <a:cs typeface="+mn-cs"/>
      </a:defRPr>
    </a:lvl3pPr>
    <a:lvl4pPr marL="1371600" algn="l" rtl="0" fontAlgn="base">
      <a:spcBef>
        <a:spcPct val="0"/>
      </a:spcBef>
      <a:spcAft>
        <a:spcPct val="0"/>
      </a:spcAft>
      <a:defRPr sz="2400" kern="1200">
        <a:solidFill>
          <a:schemeClr val="tx1"/>
        </a:solidFill>
        <a:latin typeface="Arial" pitchFamily="34" charset="0"/>
        <a:ea typeface="+mn-ea"/>
        <a:cs typeface="+mn-cs"/>
      </a:defRPr>
    </a:lvl4pPr>
    <a:lvl5pPr marL="1828800" algn="l" rtl="0" fontAlgn="base">
      <a:spcBef>
        <a:spcPct val="0"/>
      </a:spcBef>
      <a:spcAft>
        <a:spcPct val="0"/>
      </a:spcAft>
      <a:defRPr sz="2400" kern="1200">
        <a:solidFill>
          <a:schemeClr val="tx1"/>
        </a:solidFill>
        <a:latin typeface="Arial" pitchFamily="34" charset="0"/>
        <a:ea typeface="+mn-ea"/>
        <a:cs typeface="+mn-cs"/>
      </a:defRPr>
    </a:lvl5pPr>
    <a:lvl6pPr marL="2286000" algn="l" defTabSz="914400" rtl="0" eaLnBrk="1" latinLnBrk="0" hangingPunct="1">
      <a:defRPr sz="2400" kern="1200">
        <a:solidFill>
          <a:schemeClr val="tx1"/>
        </a:solidFill>
        <a:latin typeface="Arial" pitchFamily="34" charset="0"/>
        <a:ea typeface="+mn-ea"/>
        <a:cs typeface="+mn-cs"/>
      </a:defRPr>
    </a:lvl6pPr>
    <a:lvl7pPr marL="2743200" algn="l" defTabSz="914400" rtl="0" eaLnBrk="1" latinLnBrk="0" hangingPunct="1">
      <a:defRPr sz="2400" kern="1200">
        <a:solidFill>
          <a:schemeClr val="tx1"/>
        </a:solidFill>
        <a:latin typeface="Arial" pitchFamily="34" charset="0"/>
        <a:ea typeface="+mn-ea"/>
        <a:cs typeface="+mn-cs"/>
      </a:defRPr>
    </a:lvl7pPr>
    <a:lvl8pPr marL="3200400" algn="l" defTabSz="914400" rtl="0" eaLnBrk="1" latinLnBrk="0" hangingPunct="1">
      <a:defRPr sz="2400" kern="1200">
        <a:solidFill>
          <a:schemeClr val="tx1"/>
        </a:solidFill>
        <a:latin typeface="Arial" pitchFamily="34" charset="0"/>
        <a:ea typeface="+mn-ea"/>
        <a:cs typeface="+mn-cs"/>
      </a:defRPr>
    </a:lvl8pPr>
    <a:lvl9pPr marL="3657600" algn="l" defTabSz="914400" rtl="0" eaLnBrk="1" latinLnBrk="0" hangingPunct="1">
      <a:defRPr sz="2400" kern="1200">
        <a:solidFill>
          <a:schemeClr val="tx1"/>
        </a:solidFill>
        <a:latin typeface="Arial" pitchFamily="34" charset="0"/>
        <a:ea typeface="+mn-ea"/>
        <a:cs typeface="+mn-cs"/>
      </a:defRPr>
    </a:lvl9pPr>
  </p:defaultTextStyle>
  <p:extLst>
    <p:ext uri="{EFAFB233-063F-42B5-8137-9DF3F51BA10A}">
      <p15:sldGuideLst xmlns:p15="http://schemas.microsoft.com/office/powerpoint/2012/main">
        <p15:guide id="1" orient="horz" pos="2390">
          <p15:clr>
            <a:srgbClr val="A4A3A4"/>
          </p15:clr>
        </p15:guide>
        <p15:guide id="2" pos="319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6600"/>
    <a:srgbClr val="CC66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1495" autoAdjust="0"/>
    <p:restoredTop sz="91003"/>
  </p:normalViewPr>
  <p:slideViewPr>
    <p:cSldViewPr>
      <p:cViewPr varScale="1">
        <p:scale>
          <a:sx n="97" d="100"/>
          <a:sy n="97" d="100"/>
        </p:scale>
        <p:origin x="1952" y="68"/>
      </p:cViewPr>
      <p:guideLst>
        <p:guide orient="horz" pos="2390"/>
        <p:guide pos="3197"/>
      </p:guideLst>
    </p:cSldViewPr>
  </p:slideViewPr>
  <p:notesTextViewPr>
    <p:cViewPr>
      <p:scale>
        <a:sx n="100" d="100"/>
        <a:sy n="100" d="100"/>
      </p:scale>
      <p:origin x="0" y="0"/>
    </p:cViewPr>
  </p:notesTextViewPr>
  <p:sorterViewPr>
    <p:cViewPr>
      <p:scale>
        <a:sx n="66" d="100"/>
        <a:sy n="66" d="100"/>
      </p:scale>
      <p:origin x="0" y="-150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821BBB4-FD18-534A-A2FA-20BA3B66313C}" type="doc">
      <dgm:prSet loTypeId="urn:microsoft.com/office/officeart/2008/layout/VerticalCurvedList" loCatId="" qsTypeId="urn:microsoft.com/office/officeart/2005/8/quickstyle/simple4" qsCatId="simple" csTypeId="urn:microsoft.com/office/officeart/2005/8/colors/accent1_2" csCatId="accent1" phldr="1"/>
      <dgm:spPr/>
      <dgm:t>
        <a:bodyPr/>
        <a:lstStyle/>
        <a:p>
          <a:endParaRPr lang="en-US"/>
        </a:p>
      </dgm:t>
    </dgm:pt>
    <dgm:pt modelId="{4447DEC1-C3C3-E941-9E93-C3D55EADB431}">
      <dgm:prSet phldrT="[Text]"/>
      <dgm:spPr>
        <a:solidFill>
          <a:schemeClr val="accent5"/>
        </a:solidFill>
      </dgm:spPr>
      <dgm:t>
        <a:bodyPr/>
        <a:lstStyle/>
        <a:p>
          <a:r>
            <a:rPr lang="en-US" dirty="0" smtClean="0"/>
            <a:t>Success</a:t>
          </a:r>
          <a:endParaRPr lang="en-US" dirty="0"/>
        </a:p>
      </dgm:t>
    </dgm:pt>
    <dgm:pt modelId="{384EA1A0-DC2F-3740-9707-D99A91ADC255}" type="parTrans" cxnId="{8E96EBB5-30B1-6141-91E6-68A82CE8C8A7}">
      <dgm:prSet/>
      <dgm:spPr/>
      <dgm:t>
        <a:bodyPr/>
        <a:lstStyle/>
        <a:p>
          <a:endParaRPr lang="en-US"/>
        </a:p>
      </dgm:t>
    </dgm:pt>
    <dgm:pt modelId="{87A363E2-3E9C-9442-82CF-799D83811F5A}" type="sibTrans" cxnId="{8E96EBB5-30B1-6141-91E6-68A82CE8C8A7}">
      <dgm:prSet/>
      <dgm:spPr/>
      <dgm:t>
        <a:bodyPr/>
        <a:lstStyle/>
        <a:p>
          <a:endParaRPr lang="en-US"/>
        </a:p>
      </dgm:t>
    </dgm:pt>
    <dgm:pt modelId="{D72E7D8B-9B40-5E4E-BF6F-4CB7D585F923}">
      <dgm:prSet phldrT="[Text]"/>
      <dgm:spPr/>
      <dgm:t>
        <a:bodyPr/>
        <a:lstStyle/>
        <a:p>
          <a:r>
            <a:rPr lang="en-US" dirty="0" smtClean="0"/>
            <a:t>Effort</a:t>
          </a:r>
          <a:endParaRPr lang="en-US" dirty="0"/>
        </a:p>
      </dgm:t>
    </dgm:pt>
    <dgm:pt modelId="{B1A83D69-89D7-A549-8488-A6F16C24B0BF}" type="parTrans" cxnId="{A5BC7AC9-03CF-354C-9CA5-34E2350263F0}">
      <dgm:prSet/>
      <dgm:spPr/>
      <dgm:t>
        <a:bodyPr/>
        <a:lstStyle/>
        <a:p>
          <a:endParaRPr lang="en-US"/>
        </a:p>
      </dgm:t>
    </dgm:pt>
    <dgm:pt modelId="{97302F24-4D4A-9D48-9E0C-E01AF8313664}" type="sibTrans" cxnId="{A5BC7AC9-03CF-354C-9CA5-34E2350263F0}">
      <dgm:prSet/>
      <dgm:spPr/>
      <dgm:t>
        <a:bodyPr/>
        <a:lstStyle/>
        <a:p>
          <a:endParaRPr lang="en-US"/>
        </a:p>
      </dgm:t>
    </dgm:pt>
    <dgm:pt modelId="{D1CC2008-072E-BB45-84B4-5FD2C6C68663}">
      <dgm:prSet phldrT="[Text]"/>
      <dgm:spPr>
        <a:solidFill>
          <a:srgbClr val="0070C0"/>
        </a:solidFill>
      </dgm:spPr>
      <dgm:t>
        <a:bodyPr/>
        <a:lstStyle/>
        <a:p>
          <a:r>
            <a:rPr lang="en-US" dirty="0" smtClean="0"/>
            <a:t>Emotion</a:t>
          </a:r>
          <a:endParaRPr lang="en-US" dirty="0"/>
        </a:p>
      </dgm:t>
    </dgm:pt>
    <dgm:pt modelId="{2C5E15E2-C561-EA47-8DEE-441818E4A76C}" type="parTrans" cxnId="{F40F804F-F8D8-3746-8DF0-05A4A67AF4BC}">
      <dgm:prSet/>
      <dgm:spPr/>
      <dgm:t>
        <a:bodyPr/>
        <a:lstStyle/>
        <a:p>
          <a:endParaRPr lang="en-US"/>
        </a:p>
      </dgm:t>
    </dgm:pt>
    <dgm:pt modelId="{22D67946-C084-B744-AE99-78E9934B37C6}" type="sibTrans" cxnId="{F40F804F-F8D8-3746-8DF0-05A4A67AF4BC}">
      <dgm:prSet/>
      <dgm:spPr/>
      <dgm:t>
        <a:bodyPr/>
        <a:lstStyle/>
        <a:p>
          <a:endParaRPr lang="en-US"/>
        </a:p>
      </dgm:t>
    </dgm:pt>
    <dgm:pt modelId="{90D25EB3-9036-2A4E-89CF-264D107C4091}" type="pres">
      <dgm:prSet presAssocID="{B821BBB4-FD18-534A-A2FA-20BA3B66313C}" presName="Name0" presStyleCnt="0">
        <dgm:presLayoutVars>
          <dgm:chMax val="7"/>
          <dgm:chPref val="7"/>
          <dgm:dir/>
        </dgm:presLayoutVars>
      </dgm:prSet>
      <dgm:spPr/>
      <dgm:t>
        <a:bodyPr/>
        <a:lstStyle/>
        <a:p>
          <a:endParaRPr lang="en-US"/>
        </a:p>
      </dgm:t>
    </dgm:pt>
    <dgm:pt modelId="{A39563DB-662A-D541-A34D-6B690FA3F9E0}" type="pres">
      <dgm:prSet presAssocID="{B821BBB4-FD18-534A-A2FA-20BA3B66313C}" presName="Name1" presStyleCnt="0"/>
      <dgm:spPr/>
    </dgm:pt>
    <dgm:pt modelId="{9E6B043E-38E5-FB43-952F-E5894AED9178}" type="pres">
      <dgm:prSet presAssocID="{B821BBB4-FD18-534A-A2FA-20BA3B66313C}" presName="cycle" presStyleCnt="0"/>
      <dgm:spPr/>
    </dgm:pt>
    <dgm:pt modelId="{9EDD6AA6-27EA-8549-BEA3-DCDF2A1FAA92}" type="pres">
      <dgm:prSet presAssocID="{B821BBB4-FD18-534A-A2FA-20BA3B66313C}" presName="srcNode" presStyleLbl="node1" presStyleIdx="0" presStyleCnt="3"/>
      <dgm:spPr/>
    </dgm:pt>
    <dgm:pt modelId="{E60D3969-B6ED-064E-9AC8-DF1ADDE12316}" type="pres">
      <dgm:prSet presAssocID="{B821BBB4-FD18-534A-A2FA-20BA3B66313C}" presName="conn" presStyleLbl="parChTrans1D2" presStyleIdx="0" presStyleCnt="1"/>
      <dgm:spPr/>
      <dgm:t>
        <a:bodyPr/>
        <a:lstStyle/>
        <a:p>
          <a:endParaRPr lang="en-US"/>
        </a:p>
      </dgm:t>
    </dgm:pt>
    <dgm:pt modelId="{578E43C1-FB57-7B49-8C08-CCE2BA01B6DA}" type="pres">
      <dgm:prSet presAssocID="{B821BBB4-FD18-534A-A2FA-20BA3B66313C}" presName="extraNode" presStyleLbl="node1" presStyleIdx="0" presStyleCnt="3"/>
      <dgm:spPr/>
    </dgm:pt>
    <dgm:pt modelId="{35A22B28-F96C-EB41-9912-A1CB442247F1}" type="pres">
      <dgm:prSet presAssocID="{B821BBB4-FD18-534A-A2FA-20BA3B66313C}" presName="dstNode" presStyleLbl="node1" presStyleIdx="0" presStyleCnt="3"/>
      <dgm:spPr/>
    </dgm:pt>
    <dgm:pt modelId="{26F4F310-7AF2-BB46-89A1-EEB652F1FCBE}" type="pres">
      <dgm:prSet presAssocID="{4447DEC1-C3C3-E941-9E93-C3D55EADB431}" presName="text_1" presStyleLbl="node1" presStyleIdx="0" presStyleCnt="3">
        <dgm:presLayoutVars>
          <dgm:bulletEnabled val="1"/>
        </dgm:presLayoutVars>
      </dgm:prSet>
      <dgm:spPr/>
      <dgm:t>
        <a:bodyPr/>
        <a:lstStyle/>
        <a:p>
          <a:endParaRPr lang="en-US"/>
        </a:p>
      </dgm:t>
    </dgm:pt>
    <dgm:pt modelId="{AF424278-B9EF-F849-A5C2-626DC661A6A6}" type="pres">
      <dgm:prSet presAssocID="{4447DEC1-C3C3-E941-9E93-C3D55EADB431}" presName="accent_1" presStyleCnt="0"/>
      <dgm:spPr/>
    </dgm:pt>
    <dgm:pt modelId="{D32D5094-81F7-7F41-A547-A7358CB27286}" type="pres">
      <dgm:prSet presAssocID="{4447DEC1-C3C3-E941-9E93-C3D55EADB431}" presName="accentRepeatNode" presStyleLbl="solidFgAcc1" presStyleIdx="0" presStyleCnt="3"/>
      <dgm:spPr/>
    </dgm:pt>
    <dgm:pt modelId="{5D325B99-445F-1C49-A26F-2E5D282EFC4B}" type="pres">
      <dgm:prSet presAssocID="{D72E7D8B-9B40-5E4E-BF6F-4CB7D585F923}" presName="text_2" presStyleLbl="node1" presStyleIdx="1" presStyleCnt="3">
        <dgm:presLayoutVars>
          <dgm:bulletEnabled val="1"/>
        </dgm:presLayoutVars>
      </dgm:prSet>
      <dgm:spPr/>
      <dgm:t>
        <a:bodyPr/>
        <a:lstStyle/>
        <a:p>
          <a:endParaRPr lang="en-US"/>
        </a:p>
      </dgm:t>
    </dgm:pt>
    <dgm:pt modelId="{FF994110-2FB4-594D-B1EB-C8F62E518727}" type="pres">
      <dgm:prSet presAssocID="{D72E7D8B-9B40-5E4E-BF6F-4CB7D585F923}" presName="accent_2" presStyleCnt="0"/>
      <dgm:spPr/>
    </dgm:pt>
    <dgm:pt modelId="{B3C17A42-50DB-914C-996D-52574F7C98EE}" type="pres">
      <dgm:prSet presAssocID="{D72E7D8B-9B40-5E4E-BF6F-4CB7D585F923}" presName="accentRepeatNode" presStyleLbl="solidFgAcc1" presStyleIdx="1" presStyleCnt="3"/>
      <dgm:spPr/>
    </dgm:pt>
    <dgm:pt modelId="{4EE998DE-CBC9-C24A-B113-E27859265108}" type="pres">
      <dgm:prSet presAssocID="{D1CC2008-072E-BB45-84B4-5FD2C6C68663}" presName="text_3" presStyleLbl="node1" presStyleIdx="2" presStyleCnt="3">
        <dgm:presLayoutVars>
          <dgm:bulletEnabled val="1"/>
        </dgm:presLayoutVars>
      </dgm:prSet>
      <dgm:spPr/>
      <dgm:t>
        <a:bodyPr/>
        <a:lstStyle/>
        <a:p>
          <a:endParaRPr lang="en-US"/>
        </a:p>
      </dgm:t>
    </dgm:pt>
    <dgm:pt modelId="{D07F107B-AACC-6543-BCD3-F9DF14E7D971}" type="pres">
      <dgm:prSet presAssocID="{D1CC2008-072E-BB45-84B4-5FD2C6C68663}" presName="accent_3" presStyleCnt="0"/>
      <dgm:spPr/>
    </dgm:pt>
    <dgm:pt modelId="{E2F07960-2730-1E49-8324-5B111513990A}" type="pres">
      <dgm:prSet presAssocID="{D1CC2008-072E-BB45-84B4-5FD2C6C68663}" presName="accentRepeatNode" presStyleLbl="solidFgAcc1" presStyleIdx="2" presStyleCnt="3"/>
      <dgm:spPr/>
    </dgm:pt>
  </dgm:ptLst>
  <dgm:cxnLst>
    <dgm:cxn modelId="{8F4E48B1-F8CB-DD4C-83BC-9C557CB56F86}" type="presOf" srcId="{4447DEC1-C3C3-E941-9E93-C3D55EADB431}" destId="{26F4F310-7AF2-BB46-89A1-EEB652F1FCBE}" srcOrd="0" destOrd="0" presId="urn:microsoft.com/office/officeart/2008/layout/VerticalCurvedList"/>
    <dgm:cxn modelId="{3C4ADC61-5CF6-524C-A6EE-5983B1B69F37}" type="presOf" srcId="{87A363E2-3E9C-9442-82CF-799D83811F5A}" destId="{E60D3969-B6ED-064E-9AC8-DF1ADDE12316}" srcOrd="0" destOrd="0" presId="urn:microsoft.com/office/officeart/2008/layout/VerticalCurvedList"/>
    <dgm:cxn modelId="{A5BC7AC9-03CF-354C-9CA5-34E2350263F0}" srcId="{B821BBB4-FD18-534A-A2FA-20BA3B66313C}" destId="{D72E7D8B-9B40-5E4E-BF6F-4CB7D585F923}" srcOrd="1" destOrd="0" parTransId="{B1A83D69-89D7-A549-8488-A6F16C24B0BF}" sibTransId="{97302F24-4D4A-9D48-9E0C-E01AF8313664}"/>
    <dgm:cxn modelId="{712E5597-2CD2-1C46-9354-CEDC86355CAC}" type="presOf" srcId="{D72E7D8B-9B40-5E4E-BF6F-4CB7D585F923}" destId="{5D325B99-445F-1C49-A26F-2E5D282EFC4B}" srcOrd="0" destOrd="0" presId="urn:microsoft.com/office/officeart/2008/layout/VerticalCurvedList"/>
    <dgm:cxn modelId="{8E96EBB5-30B1-6141-91E6-68A82CE8C8A7}" srcId="{B821BBB4-FD18-534A-A2FA-20BA3B66313C}" destId="{4447DEC1-C3C3-E941-9E93-C3D55EADB431}" srcOrd="0" destOrd="0" parTransId="{384EA1A0-DC2F-3740-9707-D99A91ADC255}" sibTransId="{87A363E2-3E9C-9442-82CF-799D83811F5A}"/>
    <dgm:cxn modelId="{4371BAEB-D19D-EB41-8CFB-B641162FF6C9}" type="presOf" srcId="{D1CC2008-072E-BB45-84B4-5FD2C6C68663}" destId="{4EE998DE-CBC9-C24A-B113-E27859265108}" srcOrd="0" destOrd="0" presId="urn:microsoft.com/office/officeart/2008/layout/VerticalCurvedList"/>
    <dgm:cxn modelId="{F40F804F-F8D8-3746-8DF0-05A4A67AF4BC}" srcId="{B821BBB4-FD18-534A-A2FA-20BA3B66313C}" destId="{D1CC2008-072E-BB45-84B4-5FD2C6C68663}" srcOrd="2" destOrd="0" parTransId="{2C5E15E2-C561-EA47-8DEE-441818E4A76C}" sibTransId="{22D67946-C084-B744-AE99-78E9934B37C6}"/>
    <dgm:cxn modelId="{BC7F6DDF-AE2A-C342-8740-E067FE583DA9}" type="presOf" srcId="{B821BBB4-FD18-534A-A2FA-20BA3B66313C}" destId="{90D25EB3-9036-2A4E-89CF-264D107C4091}" srcOrd="0" destOrd="0" presId="urn:microsoft.com/office/officeart/2008/layout/VerticalCurvedList"/>
    <dgm:cxn modelId="{F94F452F-D137-8843-BF81-08624D0D4E09}" type="presParOf" srcId="{90D25EB3-9036-2A4E-89CF-264D107C4091}" destId="{A39563DB-662A-D541-A34D-6B690FA3F9E0}" srcOrd="0" destOrd="0" presId="urn:microsoft.com/office/officeart/2008/layout/VerticalCurvedList"/>
    <dgm:cxn modelId="{3039BB31-1B6A-AD45-B0DF-1B0450E28358}" type="presParOf" srcId="{A39563DB-662A-D541-A34D-6B690FA3F9E0}" destId="{9E6B043E-38E5-FB43-952F-E5894AED9178}" srcOrd="0" destOrd="0" presId="urn:microsoft.com/office/officeart/2008/layout/VerticalCurvedList"/>
    <dgm:cxn modelId="{253AAAB9-B548-EA46-A0DB-EE18407526C9}" type="presParOf" srcId="{9E6B043E-38E5-FB43-952F-E5894AED9178}" destId="{9EDD6AA6-27EA-8549-BEA3-DCDF2A1FAA92}" srcOrd="0" destOrd="0" presId="urn:microsoft.com/office/officeart/2008/layout/VerticalCurvedList"/>
    <dgm:cxn modelId="{043478EE-F4FF-0243-8530-2AED22ACCE07}" type="presParOf" srcId="{9E6B043E-38E5-FB43-952F-E5894AED9178}" destId="{E60D3969-B6ED-064E-9AC8-DF1ADDE12316}" srcOrd="1" destOrd="0" presId="urn:microsoft.com/office/officeart/2008/layout/VerticalCurvedList"/>
    <dgm:cxn modelId="{82B85480-9588-2748-8EC5-D634C55C80A2}" type="presParOf" srcId="{9E6B043E-38E5-FB43-952F-E5894AED9178}" destId="{578E43C1-FB57-7B49-8C08-CCE2BA01B6DA}" srcOrd="2" destOrd="0" presId="urn:microsoft.com/office/officeart/2008/layout/VerticalCurvedList"/>
    <dgm:cxn modelId="{EF5AC839-5F9D-AC4D-80C1-AC317FA2643F}" type="presParOf" srcId="{9E6B043E-38E5-FB43-952F-E5894AED9178}" destId="{35A22B28-F96C-EB41-9912-A1CB442247F1}" srcOrd="3" destOrd="0" presId="urn:microsoft.com/office/officeart/2008/layout/VerticalCurvedList"/>
    <dgm:cxn modelId="{8CE07EEE-8649-E44D-8EF0-9FE7356A5A45}" type="presParOf" srcId="{A39563DB-662A-D541-A34D-6B690FA3F9E0}" destId="{26F4F310-7AF2-BB46-89A1-EEB652F1FCBE}" srcOrd="1" destOrd="0" presId="urn:microsoft.com/office/officeart/2008/layout/VerticalCurvedList"/>
    <dgm:cxn modelId="{DDAC4FAD-2998-854A-9AA8-538A93F4A28F}" type="presParOf" srcId="{A39563DB-662A-D541-A34D-6B690FA3F9E0}" destId="{AF424278-B9EF-F849-A5C2-626DC661A6A6}" srcOrd="2" destOrd="0" presId="urn:microsoft.com/office/officeart/2008/layout/VerticalCurvedList"/>
    <dgm:cxn modelId="{E53AB37C-FF45-024C-9EC0-A1F3DA84FCE7}" type="presParOf" srcId="{AF424278-B9EF-F849-A5C2-626DC661A6A6}" destId="{D32D5094-81F7-7F41-A547-A7358CB27286}" srcOrd="0" destOrd="0" presId="urn:microsoft.com/office/officeart/2008/layout/VerticalCurvedList"/>
    <dgm:cxn modelId="{9171826C-0157-E54E-879E-A7A357644884}" type="presParOf" srcId="{A39563DB-662A-D541-A34D-6B690FA3F9E0}" destId="{5D325B99-445F-1C49-A26F-2E5D282EFC4B}" srcOrd="3" destOrd="0" presId="urn:microsoft.com/office/officeart/2008/layout/VerticalCurvedList"/>
    <dgm:cxn modelId="{96E2F5EE-856D-9B4A-A7CA-2E7768C05D98}" type="presParOf" srcId="{A39563DB-662A-D541-A34D-6B690FA3F9E0}" destId="{FF994110-2FB4-594D-B1EB-C8F62E518727}" srcOrd="4" destOrd="0" presId="urn:microsoft.com/office/officeart/2008/layout/VerticalCurvedList"/>
    <dgm:cxn modelId="{B97EBEC1-741D-3847-AA1A-BA7A27DFDE5A}" type="presParOf" srcId="{FF994110-2FB4-594D-B1EB-C8F62E518727}" destId="{B3C17A42-50DB-914C-996D-52574F7C98EE}" srcOrd="0" destOrd="0" presId="urn:microsoft.com/office/officeart/2008/layout/VerticalCurvedList"/>
    <dgm:cxn modelId="{7A6F7F7D-84E3-A44C-9ACB-07BE5238C724}" type="presParOf" srcId="{A39563DB-662A-D541-A34D-6B690FA3F9E0}" destId="{4EE998DE-CBC9-C24A-B113-E27859265108}" srcOrd="5" destOrd="0" presId="urn:microsoft.com/office/officeart/2008/layout/VerticalCurvedList"/>
    <dgm:cxn modelId="{59CDA4B1-3B2C-4146-B077-E9ABD91E457D}" type="presParOf" srcId="{A39563DB-662A-D541-A34D-6B690FA3F9E0}" destId="{D07F107B-AACC-6543-BCD3-F9DF14E7D971}" srcOrd="6" destOrd="0" presId="urn:microsoft.com/office/officeart/2008/layout/VerticalCurvedList"/>
    <dgm:cxn modelId="{A20E2495-75A7-6047-A6CE-93B821BD9C85}" type="presParOf" srcId="{D07F107B-AACC-6543-BCD3-F9DF14E7D971}" destId="{E2F07960-2730-1E49-8324-5B111513990A}"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0D3969-B6ED-064E-9AC8-DF1ADDE12316}">
      <dsp:nvSpPr>
        <dsp:cNvPr id="0" name=""/>
        <dsp:cNvSpPr/>
      </dsp:nvSpPr>
      <dsp:spPr>
        <a:xfrm>
          <a:off x="-5100427" y="-781347"/>
          <a:ext cx="6074016" cy="6074016"/>
        </a:xfrm>
        <a:prstGeom prst="blockArc">
          <a:avLst>
            <a:gd name="adj1" fmla="val 18900000"/>
            <a:gd name="adj2" fmla="val 2700000"/>
            <a:gd name="adj3" fmla="val 356"/>
          </a:avLst>
        </a:prstGeom>
        <a:noFill/>
        <a:ln w="9525" cap="rnd"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26F4F310-7AF2-BB46-89A1-EEB652F1FCBE}">
      <dsp:nvSpPr>
        <dsp:cNvPr id="0" name=""/>
        <dsp:cNvSpPr/>
      </dsp:nvSpPr>
      <dsp:spPr>
        <a:xfrm>
          <a:off x="626176" y="451132"/>
          <a:ext cx="6078555" cy="902264"/>
        </a:xfrm>
        <a:prstGeom prst="rect">
          <a:avLst/>
        </a:prstGeom>
        <a:solidFill>
          <a:schemeClr val="accent5"/>
        </a:soli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16172" tIns="119380" rIns="119380" bIns="119380" numCol="1" spcCol="1270" anchor="ctr" anchorCtr="0">
          <a:noAutofit/>
        </a:bodyPr>
        <a:lstStyle/>
        <a:p>
          <a:pPr lvl="0" algn="l" defTabSz="2089150">
            <a:lnSpc>
              <a:spcPct val="90000"/>
            </a:lnSpc>
            <a:spcBef>
              <a:spcPct val="0"/>
            </a:spcBef>
            <a:spcAft>
              <a:spcPct val="35000"/>
            </a:spcAft>
          </a:pPr>
          <a:r>
            <a:rPr lang="en-US" sz="4700" kern="1200" dirty="0" smtClean="0"/>
            <a:t>Success</a:t>
          </a:r>
          <a:endParaRPr lang="en-US" sz="4700" kern="1200" dirty="0"/>
        </a:p>
      </dsp:txBody>
      <dsp:txXfrm>
        <a:off x="626176" y="451132"/>
        <a:ext cx="6078555" cy="902264"/>
      </dsp:txXfrm>
    </dsp:sp>
    <dsp:sp modelId="{D32D5094-81F7-7F41-A547-A7358CB27286}">
      <dsp:nvSpPr>
        <dsp:cNvPr id="0" name=""/>
        <dsp:cNvSpPr/>
      </dsp:nvSpPr>
      <dsp:spPr>
        <a:xfrm>
          <a:off x="62260" y="338349"/>
          <a:ext cx="1127830" cy="1127830"/>
        </a:xfrm>
        <a:prstGeom prst="ellipse">
          <a:avLst/>
        </a:prstGeom>
        <a:solidFill>
          <a:schemeClr val="lt1">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5D325B99-445F-1C49-A26F-2E5D282EFC4B}">
      <dsp:nvSpPr>
        <dsp:cNvPr id="0" name=""/>
        <dsp:cNvSpPr/>
      </dsp:nvSpPr>
      <dsp:spPr>
        <a:xfrm>
          <a:off x="954149" y="1804528"/>
          <a:ext cx="5750582" cy="902264"/>
        </a:xfrm>
        <a:prstGeom prst="rect">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16172" tIns="119380" rIns="119380" bIns="119380" numCol="1" spcCol="1270" anchor="ctr" anchorCtr="0">
          <a:noAutofit/>
        </a:bodyPr>
        <a:lstStyle/>
        <a:p>
          <a:pPr lvl="0" algn="l" defTabSz="2089150">
            <a:lnSpc>
              <a:spcPct val="90000"/>
            </a:lnSpc>
            <a:spcBef>
              <a:spcPct val="0"/>
            </a:spcBef>
            <a:spcAft>
              <a:spcPct val="35000"/>
            </a:spcAft>
          </a:pPr>
          <a:r>
            <a:rPr lang="en-US" sz="4700" kern="1200" dirty="0" smtClean="0"/>
            <a:t>Effort</a:t>
          </a:r>
          <a:endParaRPr lang="en-US" sz="4700" kern="1200" dirty="0"/>
        </a:p>
      </dsp:txBody>
      <dsp:txXfrm>
        <a:off x="954149" y="1804528"/>
        <a:ext cx="5750582" cy="902264"/>
      </dsp:txXfrm>
    </dsp:sp>
    <dsp:sp modelId="{B3C17A42-50DB-914C-996D-52574F7C98EE}">
      <dsp:nvSpPr>
        <dsp:cNvPr id="0" name=""/>
        <dsp:cNvSpPr/>
      </dsp:nvSpPr>
      <dsp:spPr>
        <a:xfrm>
          <a:off x="390234" y="1691745"/>
          <a:ext cx="1127830" cy="1127830"/>
        </a:xfrm>
        <a:prstGeom prst="ellipse">
          <a:avLst/>
        </a:prstGeom>
        <a:solidFill>
          <a:schemeClr val="lt1">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4EE998DE-CBC9-C24A-B113-E27859265108}">
      <dsp:nvSpPr>
        <dsp:cNvPr id="0" name=""/>
        <dsp:cNvSpPr/>
      </dsp:nvSpPr>
      <dsp:spPr>
        <a:xfrm>
          <a:off x="626176" y="3157925"/>
          <a:ext cx="6078555" cy="902264"/>
        </a:xfrm>
        <a:prstGeom prst="rect">
          <a:avLst/>
        </a:prstGeom>
        <a:solidFill>
          <a:srgbClr val="0070C0"/>
        </a:soli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16172" tIns="119380" rIns="119380" bIns="119380" numCol="1" spcCol="1270" anchor="ctr" anchorCtr="0">
          <a:noAutofit/>
        </a:bodyPr>
        <a:lstStyle/>
        <a:p>
          <a:pPr lvl="0" algn="l" defTabSz="2089150">
            <a:lnSpc>
              <a:spcPct val="90000"/>
            </a:lnSpc>
            <a:spcBef>
              <a:spcPct val="0"/>
            </a:spcBef>
            <a:spcAft>
              <a:spcPct val="35000"/>
            </a:spcAft>
          </a:pPr>
          <a:r>
            <a:rPr lang="en-US" sz="4700" kern="1200" dirty="0" smtClean="0"/>
            <a:t>Emotion</a:t>
          </a:r>
          <a:endParaRPr lang="en-US" sz="4700" kern="1200" dirty="0"/>
        </a:p>
      </dsp:txBody>
      <dsp:txXfrm>
        <a:off x="626176" y="3157925"/>
        <a:ext cx="6078555" cy="902264"/>
      </dsp:txXfrm>
    </dsp:sp>
    <dsp:sp modelId="{E2F07960-2730-1E49-8324-5B111513990A}">
      <dsp:nvSpPr>
        <dsp:cNvPr id="0" name=""/>
        <dsp:cNvSpPr/>
      </dsp:nvSpPr>
      <dsp:spPr>
        <a:xfrm>
          <a:off x="62260" y="3045142"/>
          <a:ext cx="1127830" cy="1127830"/>
        </a:xfrm>
        <a:prstGeom prst="ellipse">
          <a:avLst/>
        </a:prstGeom>
        <a:solidFill>
          <a:schemeClr val="lt1">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156217" y="2782942"/>
            <a:ext cx="7326959" cy="2504249"/>
          </a:xfrm>
        </p:spPr>
        <p:txBody>
          <a:bodyPr anchor="b">
            <a:normAutofit/>
          </a:bodyPr>
          <a:lstStyle>
            <a:lvl1pPr>
              <a:defRPr sz="5976"/>
            </a:lvl1pPr>
          </a:lstStyle>
          <a:p>
            <a:r>
              <a:rPr lang="en-US" smtClean="0"/>
              <a:t>Click to edit Master title style</a:t>
            </a:r>
            <a:endParaRPr lang="en-US" dirty="0"/>
          </a:p>
        </p:txBody>
      </p:sp>
      <p:sp>
        <p:nvSpPr>
          <p:cNvPr id="3" name="Subtitle 2"/>
          <p:cNvSpPr>
            <a:spLocks noGrp="1"/>
          </p:cNvSpPr>
          <p:nvPr>
            <p:ph type="subTitle" idx="1"/>
          </p:nvPr>
        </p:nvSpPr>
        <p:spPr>
          <a:xfrm>
            <a:off x="2156217" y="5287189"/>
            <a:ext cx="7326959" cy="1246472"/>
          </a:xfrm>
        </p:spPr>
        <p:txBody>
          <a:bodyPr anchor="t"/>
          <a:lstStyle>
            <a:lvl1pPr marL="0" indent="0" algn="l">
              <a:buNone/>
              <a:defRPr>
                <a:solidFill>
                  <a:schemeClr val="tx1">
                    <a:lumMod val="65000"/>
                    <a:lumOff val="35000"/>
                  </a:schemeClr>
                </a:solidFill>
              </a:defRPr>
            </a:lvl1pPr>
            <a:lvl2pPr marL="505983" indent="0" algn="ctr">
              <a:buNone/>
              <a:defRPr>
                <a:solidFill>
                  <a:schemeClr val="tx1">
                    <a:tint val="75000"/>
                  </a:schemeClr>
                </a:solidFill>
              </a:defRPr>
            </a:lvl2pPr>
            <a:lvl3pPr marL="1011966" indent="0" algn="ctr">
              <a:buNone/>
              <a:defRPr>
                <a:solidFill>
                  <a:schemeClr val="tx1">
                    <a:tint val="75000"/>
                  </a:schemeClr>
                </a:solidFill>
              </a:defRPr>
            </a:lvl3pPr>
            <a:lvl4pPr marL="1517950" indent="0" algn="ctr">
              <a:buNone/>
              <a:defRPr>
                <a:solidFill>
                  <a:schemeClr val="tx1">
                    <a:tint val="75000"/>
                  </a:schemeClr>
                </a:solidFill>
              </a:defRPr>
            </a:lvl4pPr>
            <a:lvl5pPr marL="2023933" indent="0" algn="ctr">
              <a:buNone/>
              <a:defRPr>
                <a:solidFill>
                  <a:schemeClr val="tx1">
                    <a:tint val="75000"/>
                  </a:schemeClr>
                </a:solidFill>
              </a:defRPr>
            </a:lvl5pPr>
            <a:lvl6pPr marL="2529916" indent="0" algn="ctr">
              <a:buNone/>
              <a:defRPr>
                <a:solidFill>
                  <a:schemeClr val="tx1">
                    <a:tint val="75000"/>
                  </a:schemeClr>
                </a:solidFill>
              </a:defRPr>
            </a:lvl6pPr>
            <a:lvl7pPr marL="3035899" indent="0" algn="ctr">
              <a:buNone/>
              <a:defRPr>
                <a:solidFill>
                  <a:schemeClr val="tx1">
                    <a:tint val="75000"/>
                  </a:schemeClr>
                </a:solidFill>
              </a:defRPr>
            </a:lvl7pPr>
            <a:lvl8pPr marL="3541883" indent="0" algn="ctr">
              <a:buNone/>
              <a:defRPr>
                <a:solidFill>
                  <a:schemeClr val="tx1">
                    <a:tint val="75000"/>
                  </a:schemeClr>
                </a:solidFill>
              </a:defRPr>
            </a:lvl8pPr>
            <a:lvl9pPr marL="4047866"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9" name="Freeform 8"/>
          <p:cNvSpPr/>
          <p:nvPr/>
        </p:nvSpPr>
        <p:spPr bwMode="auto">
          <a:xfrm>
            <a:off x="-35210" y="4782283"/>
            <a:ext cx="1549072" cy="865207"/>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69930" y="5012902"/>
            <a:ext cx="649366" cy="404089"/>
          </a:xfrm>
        </p:spPr>
        <p:txBody>
          <a:bodyPr/>
          <a:lstStyle/>
          <a:p>
            <a:fld id="{4B0AB1D8-8E5E-47E0-891A-1C868DECCD33}" type="slidenum">
              <a:rPr lang="en-US" smtClean="0"/>
              <a:pPr/>
              <a:t>‹#›</a:t>
            </a:fld>
            <a:endParaRPr lang="en-US"/>
          </a:p>
        </p:txBody>
      </p:sp>
    </p:spTree>
    <p:extLst>
      <p:ext uri="{BB962C8B-B14F-4D97-AF65-F5344CB8AC3E}">
        <p14:creationId xmlns:p14="http://schemas.microsoft.com/office/powerpoint/2010/main" val="11614414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59309" y="690711"/>
            <a:ext cx="7314468" cy="1417578"/>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156216" y="2361283"/>
            <a:ext cx="7317561" cy="418074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65" y="787088"/>
            <a:ext cx="1507869" cy="562216"/>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CDEF401-0BF6-4AB3-880B-18E525DB60B5}" type="slidenum">
              <a:rPr lang="en-US" smtClean="0"/>
              <a:pPr/>
              <a:t>‹#›</a:t>
            </a:fld>
            <a:endParaRPr lang="en-US"/>
          </a:p>
        </p:txBody>
      </p:sp>
    </p:spTree>
    <p:extLst>
      <p:ext uri="{BB962C8B-B14F-4D97-AF65-F5344CB8AC3E}">
        <p14:creationId xmlns:p14="http://schemas.microsoft.com/office/powerpoint/2010/main" val="18683724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156216" y="2295945"/>
            <a:ext cx="7317561" cy="1625540"/>
          </a:xfrm>
        </p:spPr>
        <p:txBody>
          <a:bodyPr anchor="b"/>
          <a:lstStyle>
            <a:lvl1pPr algn="l">
              <a:defRPr sz="4427"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156216" y="3963582"/>
            <a:ext cx="7317561" cy="952216"/>
          </a:xfrm>
        </p:spPr>
        <p:txBody>
          <a:bodyPr anchor="t"/>
          <a:lstStyle>
            <a:lvl1pPr marL="0" indent="0" algn="l">
              <a:buNone/>
              <a:defRPr sz="2213">
                <a:solidFill>
                  <a:schemeClr val="tx1">
                    <a:lumMod val="65000"/>
                    <a:lumOff val="35000"/>
                  </a:schemeClr>
                </a:solidFill>
              </a:defRPr>
            </a:lvl1pPr>
            <a:lvl2pPr marL="505983" indent="0">
              <a:buNone/>
              <a:defRPr sz="1992">
                <a:solidFill>
                  <a:schemeClr val="tx1">
                    <a:tint val="75000"/>
                  </a:schemeClr>
                </a:solidFill>
              </a:defRPr>
            </a:lvl2pPr>
            <a:lvl3pPr marL="1011966" indent="0">
              <a:buNone/>
              <a:defRPr sz="1771">
                <a:solidFill>
                  <a:schemeClr val="tx1">
                    <a:tint val="75000"/>
                  </a:schemeClr>
                </a:solidFill>
              </a:defRPr>
            </a:lvl3pPr>
            <a:lvl4pPr marL="1517950" indent="0">
              <a:buNone/>
              <a:defRPr sz="1549">
                <a:solidFill>
                  <a:schemeClr val="tx1">
                    <a:tint val="75000"/>
                  </a:schemeClr>
                </a:solidFill>
              </a:defRPr>
            </a:lvl4pPr>
            <a:lvl5pPr marL="2023933" indent="0">
              <a:buNone/>
              <a:defRPr sz="1549">
                <a:solidFill>
                  <a:schemeClr val="tx1">
                    <a:tint val="75000"/>
                  </a:schemeClr>
                </a:solidFill>
              </a:defRPr>
            </a:lvl5pPr>
            <a:lvl6pPr marL="2529916" indent="0">
              <a:buNone/>
              <a:defRPr sz="1549">
                <a:solidFill>
                  <a:schemeClr val="tx1">
                    <a:tint val="75000"/>
                  </a:schemeClr>
                </a:solidFill>
              </a:defRPr>
            </a:lvl6pPr>
            <a:lvl7pPr marL="3035899" indent="0">
              <a:buNone/>
              <a:defRPr sz="1549">
                <a:solidFill>
                  <a:schemeClr val="tx1">
                    <a:tint val="75000"/>
                  </a:schemeClr>
                </a:solidFill>
              </a:defRPr>
            </a:lvl7pPr>
            <a:lvl8pPr marL="3541883" indent="0">
              <a:buNone/>
              <a:defRPr sz="1549">
                <a:solidFill>
                  <a:schemeClr val="tx1">
                    <a:tint val="75000"/>
                  </a:schemeClr>
                </a:solidFill>
              </a:defRPr>
            </a:lvl8pPr>
            <a:lvl9pPr marL="4047866" indent="0">
              <a:buNone/>
              <a:defRPr sz="1549">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65" y="3504437"/>
            <a:ext cx="1507869" cy="562216"/>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67499" y="3590332"/>
            <a:ext cx="649366" cy="404089"/>
          </a:xfrm>
        </p:spPr>
        <p:txBody>
          <a:bodyPr/>
          <a:lstStyle/>
          <a:p>
            <a:fld id="{C99A0339-C780-4893-9E9F-360D165853AD}" type="slidenum">
              <a:rPr lang="en-US" smtClean="0"/>
              <a:pPr/>
              <a:t>‹#›</a:t>
            </a:fld>
            <a:endParaRPr lang="en-US"/>
          </a:p>
        </p:txBody>
      </p:sp>
    </p:spTree>
    <p:extLst>
      <p:ext uri="{BB962C8B-B14F-4D97-AF65-F5344CB8AC3E}">
        <p14:creationId xmlns:p14="http://schemas.microsoft.com/office/powerpoint/2010/main" val="12306538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156217" y="2364721"/>
            <a:ext cx="3549481" cy="416942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924782" y="2364721"/>
            <a:ext cx="3548995" cy="416942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65" y="787088"/>
            <a:ext cx="1507869" cy="562216"/>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67499" y="871850"/>
            <a:ext cx="649366" cy="404089"/>
          </a:xfrm>
        </p:spPr>
        <p:txBody>
          <a:bodyPr/>
          <a:lstStyle/>
          <a:p>
            <a:fld id="{6060953C-2585-4FAF-AE7B-A6811F774605}" type="slidenum">
              <a:rPr lang="en-US" smtClean="0"/>
              <a:pPr/>
              <a:t>‹#›</a:t>
            </a:fld>
            <a:endParaRPr lang="en-US"/>
          </a:p>
        </p:txBody>
      </p:sp>
    </p:spTree>
    <p:extLst>
      <p:ext uri="{BB962C8B-B14F-4D97-AF65-F5344CB8AC3E}">
        <p14:creationId xmlns:p14="http://schemas.microsoft.com/office/powerpoint/2010/main" val="11840510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514698" y="2464236"/>
            <a:ext cx="3191001" cy="637757"/>
          </a:xfrm>
        </p:spPr>
        <p:txBody>
          <a:bodyPr anchor="b">
            <a:noAutofit/>
          </a:bodyPr>
          <a:lstStyle>
            <a:lvl1pPr marL="0" indent="0">
              <a:buNone/>
              <a:defRPr sz="2656" b="0"/>
            </a:lvl1pPr>
            <a:lvl2pPr marL="505983" indent="0">
              <a:buNone/>
              <a:defRPr sz="2213" b="1"/>
            </a:lvl2pPr>
            <a:lvl3pPr marL="1011966" indent="0">
              <a:buNone/>
              <a:defRPr sz="1992" b="1"/>
            </a:lvl3pPr>
            <a:lvl4pPr marL="1517950" indent="0">
              <a:buNone/>
              <a:defRPr sz="1771" b="1"/>
            </a:lvl4pPr>
            <a:lvl5pPr marL="2023933" indent="0">
              <a:buNone/>
              <a:defRPr sz="1771" b="1"/>
            </a:lvl5pPr>
            <a:lvl6pPr marL="2529916" indent="0">
              <a:buNone/>
              <a:defRPr sz="1771" b="1"/>
            </a:lvl6pPr>
            <a:lvl7pPr marL="3035899" indent="0">
              <a:buNone/>
              <a:defRPr sz="1771" b="1"/>
            </a:lvl7pPr>
            <a:lvl8pPr marL="3541883" indent="0">
              <a:buNone/>
              <a:defRPr sz="1771" b="1"/>
            </a:lvl8pPr>
            <a:lvl9pPr marL="4047866" indent="0">
              <a:buNone/>
              <a:defRPr sz="1771" b="1"/>
            </a:lvl9pPr>
          </a:lstStyle>
          <a:p>
            <a:pPr lvl="0"/>
            <a:r>
              <a:rPr lang="en-US" smtClean="0"/>
              <a:t>Click to edit Master text styles</a:t>
            </a:r>
          </a:p>
        </p:txBody>
      </p:sp>
      <p:sp>
        <p:nvSpPr>
          <p:cNvPr id="4" name="Content Placeholder 3"/>
          <p:cNvSpPr>
            <a:spLocks noGrp="1"/>
          </p:cNvSpPr>
          <p:nvPr>
            <p:ph sz="half" idx="2"/>
          </p:nvPr>
        </p:nvSpPr>
        <p:spPr>
          <a:xfrm>
            <a:off x="2156215" y="3101993"/>
            <a:ext cx="3549483" cy="34371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78724" y="2460663"/>
            <a:ext cx="3189495" cy="637757"/>
          </a:xfrm>
        </p:spPr>
        <p:txBody>
          <a:bodyPr anchor="b">
            <a:noAutofit/>
          </a:bodyPr>
          <a:lstStyle>
            <a:lvl1pPr marL="0" indent="0">
              <a:buNone/>
              <a:defRPr sz="2656" b="0"/>
            </a:lvl1pPr>
            <a:lvl2pPr marL="505983" indent="0">
              <a:buNone/>
              <a:defRPr sz="2213" b="1"/>
            </a:lvl2pPr>
            <a:lvl3pPr marL="1011966" indent="0">
              <a:buNone/>
              <a:defRPr sz="1992" b="1"/>
            </a:lvl3pPr>
            <a:lvl4pPr marL="1517950" indent="0">
              <a:buNone/>
              <a:defRPr sz="1771" b="1"/>
            </a:lvl4pPr>
            <a:lvl5pPr marL="2023933" indent="0">
              <a:buNone/>
              <a:defRPr sz="1771" b="1"/>
            </a:lvl5pPr>
            <a:lvl6pPr marL="2529916" indent="0">
              <a:buNone/>
              <a:defRPr sz="1771" b="1"/>
            </a:lvl6pPr>
            <a:lvl7pPr marL="3035899" indent="0">
              <a:buNone/>
              <a:defRPr sz="1771" b="1"/>
            </a:lvl7pPr>
            <a:lvl8pPr marL="3541883" indent="0">
              <a:buNone/>
              <a:defRPr sz="1771" b="1"/>
            </a:lvl8pPr>
            <a:lvl9pPr marL="4047866" indent="0">
              <a:buNone/>
              <a:defRPr sz="1771" b="1"/>
            </a:lvl9pPr>
          </a:lstStyle>
          <a:p>
            <a:pPr lvl="0"/>
            <a:r>
              <a:rPr lang="en-US" smtClean="0"/>
              <a:t>Click to edit Master text styles</a:t>
            </a:r>
          </a:p>
        </p:txBody>
      </p:sp>
      <p:sp>
        <p:nvSpPr>
          <p:cNvPr id="6" name="Content Placeholder 5"/>
          <p:cNvSpPr>
            <a:spLocks noGrp="1"/>
          </p:cNvSpPr>
          <p:nvPr>
            <p:ph sz="quarter" idx="4"/>
          </p:nvPr>
        </p:nvSpPr>
        <p:spPr>
          <a:xfrm>
            <a:off x="5920794" y="3098421"/>
            <a:ext cx="3547427" cy="34371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11" name="Freeform 11"/>
          <p:cNvSpPr/>
          <p:nvPr/>
        </p:nvSpPr>
        <p:spPr bwMode="auto">
          <a:xfrm flipV="1">
            <a:off x="65" y="787088"/>
            <a:ext cx="1507869" cy="562216"/>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67499" y="871850"/>
            <a:ext cx="649366" cy="404089"/>
          </a:xfrm>
        </p:spPr>
        <p:txBody>
          <a:bodyPr/>
          <a:lstStyle/>
          <a:p>
            <a:fld id="{93E57BF4-7A4F-4767-9AAD-925176D04D77}" type="slidenum">
              <a:rPr lang="en-US" smtClean="0"/>
              <a:pPr/>
              <a:t>‹#›</a:t>
            </a:fld>
            <a:endParaRPr lang="en-US"/>
          </a:p>
        </p:txBody>
      </p:sp>
    </p:spTree>
    <p:extLst>
      <p:ext uri="{BB962C8B-B14F-4D97-AF65-F5344CB8AC3E}">
        <p14:creationId xmlns:p14="http://schemas.microsoft.com/office/powerpoint/2010/main" val="17618351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159307" y="690711"/>
            <a:ext cx="7314470" cy="1417578"/>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8" name="Freeform 11"/>
          <p:cNvSpPr/>
          <p:nvPr/>
        </p:nvSpPr>
        <p:spPr bwMode="auto">
          <a:xfrm flipV="1">
            <a:off x="65" y="787088"/>
            <a:ext cx="1507869" cy="562216"/>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E89D131C-CA0D-46E6-8506-EFF77F09C2BD}" type="slidenum">
              <a:rPr lang="en-US" smtClean="0"/>
              <a:pPr/>
              <a:t>‹#›</a:t>
            </a:fld>
            <a:endParaRPr lang="en-US"/>
          </a:p>
        </p:txBody>
      </p:sp>
    </p:spTree>
    <p:extLst>
      <p:ext uri="{BB962C8B-B14F-4D97-AF65-F5344CB8AC3E}">
        <p14:creationId xmlns:p14="http://schemas.microsoft.com/office/powerpoint/2010/main" val="16590260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65" y="787088"/>
            <a:ext cx="1507869" cy="562216"/>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A47D34FB-332A-434C-B1AC-23B924C971E1}" type="slidenum">
              <a:rPr lang="en-US" smtClean="0"/>
              <a:pPr/>
              <a:t>‹#›</a:t>
            </a:fld>
            <a:endParaRPr lang="en-US"/>
          </a:p>
        </p:txBody>
      </p:sp>
    </p:spTree>
    <p:extLst>
      <p:ext uri="{BB962C8B-B14F-4D97-AF65-F5344CB8AC3E}">
        <p14:creationId xmlns:p14="http://schemas.microsoft.com/office/powerpoint/2010/main" val="3238387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56215" y="493692"/>
            <a:ext cx="2919021" cy="1080497"/>
          </a:xfrm>
        </p:spPr>
        <p:txBody>
          <a:bodyPr anchor="b"/>
          <a:lstStyle>
            <a:lvl1pPr algn="l">
              <a:defRPr sz="2213" b="0"/>
            </a:lvl1pPr>
          </a:lstStyle>
          <a:p>
            <a:r>
              <a:rPr lang="en-US" smtClean="0"/>
              <a:t>Click to edit Master title style</a:t>
            </a:r>
            <a:endParaRPr lang="en-US" dirty="0"/>
          </a:p>
        </p:txBody>
      </p:sp>
      <p:sp>
        <p:nvSpPr>
          <p:cNvPr id="3" name="Content Placeholder 2"/>
          <p:cNvSpPr>
            <a:spLocks noGrp="1"/>
          </p:cNvSpPr>
          <p:nvPr>
            <p:ph idx="1"/>
          </p:nvPr>
        </p:nvSpPr>
        <p:spPr>
          <a:xfrm>
            <a:off x="5265608" y="493693"/>
            <a:ext cx="4208169" cy="599281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156215" y="1769206"/>
            <a:ext cx="2919021" cy="4717293"/>
          </a:xfrm>
        </p:spPr>
        <p:txBody>
          <a:bodyPr/>
          <a:lstStyle>
            <a:lvl1pPr marL="0" indent="0">
              <a:buNone/>
              <a:defRPr sz="1549"/>
            </a:lvl1pPr>
            <a:lvl2pPr marL="505983" indent="0">
              <a:buNone/>
              <a:defRPr sz="1328"/>
            </a:lvl2pPr>
            <a:lvl3pPr marL="1011966" indent="0">
              <a:buNone/>
              <a:defRPr sz="1107"/>
            </a:lvl3pPr>
            <a:lvl4pPr marL="1517950" indent="0">
              <a:buNone/>
              <a:defRPr sz="996"/>
            </a:lvl4pPr>
            <a:lvl5pPr marL="2023933" indent="0">
              <a:buNone/>
              <a:defRPr sz="996"/>
            </a:lvl5pPr>
            <a:lvl6pPr marL="2529916" indent="0">
              <a:buNone/>
              <a:defRPr sz="996"/>
            </a:lvl6pPr>
            <a:lvl7pPr marL="3035899" indent="0">
              <a:buNone/>
              <a:defRPr sz="996"/>
            </a:lvl7pPr>
            <a:lvl8pPr marL="3541883" indent="0">
              <a:buNone/>
              <a:defRPr sz="996"/>
            </a:lvl8pPr>
            <a:lvl9pPr marL="4047866" indent="0">
              <a:buNone/>
              <a:defRPr sz="996"/>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65" y="787088"/>
            <a:ext cx="1507869" cy="562216"/>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9DDC5BE8-D654-4FD5-93E5-33CC89EFF981}" type="slidenum">
              <a:rPr lang="en-US" smtClean="0"/>
              <a:pPr/>
              <a:t>‹#›</a:t>
            </a:fld>
            <a:endParaRPr lang="en-US"/>
          </a:p>
        </p:txBody>
      </p:sp>
    </p:spTree>
    <p:extLst>
      <p:ext uri="{BB962C8B-B14F-4D97-AF65-F5344CB8AC3E}">
        <p14:creationId xmlns:p14="http://schemas.microsoft.com/office/powerpoint/2010/main" val="10349652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56216" y="5312887"/>
            <a:ext cx="7317561" cy="627216"/>
          </a:xfrm>
        </p:spPr>
        <p:txBody>
          <a:bodyPr anchor="b">
            <a:normAutofit/>
          </a:bodyPr>
          <a:lstStyle>
            <a:lvl1pPr algn="l">
              <a:defRPr sz="2656"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156216" y="702724"/>
            <a:ext cx="7317561" cy="4266346"/>
          </a:xfrm>
        </p:spPr>
        <p:txBody>
          <a:bodyPr anchor="t">
            <a:normAutofit/>
          </a:bodyPr>
          <a:lstStyle>
            <a:lvl1pPr marL="0" indent="0" algn="ctr">
              <a:buNone/>
              <a:defRPr sz="1771"/>
            </a:lvl1pPr>
            <a:lvl2pPr marL="505983" indent="0">
              <a:buNone/>
              <a:defRPr sz="1771"/>
            </a:lvl2pPr>
            <a:lvl3pPr marL="1011966" indent="0">
              <a:buNone/>
              <a:defRPr sz="1771"/>
            </a:lvl3pPr>
            <a:lvl4pPr marL="1517950" indent="0">
              <a:buNone/>
              <a:defRPr sz="1771"/>
            </a:lvl4pPr>
            <a:lvl5pPr marL="2023933" indent="0">
              <a:buNone/>
              <a:defRPr sz="1771"/>
            </a:lvl5pPr>
            <a:lvl6pPr marL="2529916" indent="0">
              <a:buNone/>
              <a:defRPr sz="1771"/>
            </a:lvl6pPr>
            <a:lvl7pPr marL="3035899" indent="0">
              <a:buNone/>
              <a:defRPr sz="1771"/>
            </a:lvl7pPr>
            <a:lvl8pPr marL="3541883" indent="0">
              <a:buNone/>
              <a:defRPr sz="1771"/>
            </a:lvl8pPr>
            <a:lvl9pPr marL="4047866" indent="0">
              <a:buNone/>
              <a:defRPr sz="1771"/>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2156216" y="5940103"/>
            <a:ext cx="7317561" cy="546398"/>
          </a:xfrm>
        </p:spPr>
        <p:txBody>
          <a:bodyPr>
            <a:normAutofit/>
          </a:bodyPr>
          <a:lstStyle>
            <a:lvl1pPr marL="0" indent="0">
              <a:buNone/>
              <a:defRPr sz="1328"/>
            </a:lvl1pPr>
            <a:lvl2pPr marL="505983" indent="0">
              <a:buNone/>
              <a:defRPr sz="1328"/>
            </a:lvl2pPr>
            <a:lvl3pPr marL="1011966" indent="0">
              <a:buNone/>
              <a:defRPr sz="1107"/>
            </a:lvl3pPr>
            <a:lvl4pPr marL="1517950" indent="0">
              <a:buNone/>
              <a:defRPr sz="996"/>
            </a:lvl4pPr>
            <a:lvl5pPr marL="2023933" indent="0">
              <a:buNone/>
              <a:defRPr sz="996"/>
            </a:lvl5pPr>
            <a:lvl6pPr marL="2529916" indent="0">
              <a:buNone/>
              <a:defRPr sz="996"/>
            </a:lvl6pPr>
            <a:lvl7pPr marL="3035899" indent="0">
              <a:buNone/>
              <a:defRPr sz="996"/>
            </a:lvl7pPr>
            <a:lvl8pPr marL="3541883" indent="0">
              <a:buNone/>
              <a:defRPr sz="996"/>
            </a:lvl8pPr>
            <a:lvl9pPr marL="4047866" indent="0">
              <a:buNone/>
              <a:defRPr sz="996"/>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65" y="5434692"/>
            <a:ext cx="1507869" cy="562216"/>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67499" y="5514849"/>
            <a:ext cx="649366" cy="404089"/>
          </a:xfrm>
        </p:spPr>
        <p:txBody>
          <a:bodyPr/>
          <a:lstStyle/>
          <a:p>
            <a:fld id="{8E68A4DD-A67C-4186-A65D-F85CA22544D9}" type="slidenum">
              <a:rPr lang="en-US" smtClean="0"/>
              <a:pPr/>
              <a:t>‹#›</a:t>
            </a:fld>
            <a:endParaRPr lang="en-US"/>
          </a:p>
        </p:txBody>
      </p:sp>
    </p:spTree>
    <p:extLst>
      <p:ext uri="{BB962C8B-B14F-4D97-AF65-F5344CB8AC3E}">
        <p14:creationId xmlns:p14="http://schemas.microsoft.com/office/powerpoint/2010/main" val="429958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156216" y="674652"/>
            <a:ext cx="7317561" cy="3449669"/>
          </a:xfrm>
        </p:spPr>
        <p:txBody>
          <a:bodyPr anchor="ctr">
            <a:normAutofit/>
          </a:bodyPr>
          <a:lstStyle>
            <a:lvl1pPr algn="l">
              <a:defRPr sz="5312"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156216" y="4818679"/>
            <a:ext cx="7317561" cy="1721895"/>
          </a:xfrm>
        </p:spPr>
        <p:txBody>
          <a:bodyPr anchor="ctr">
            <a:normAutofit/>
          </a:bodyPr>
          <a:lstStyle>
            <a:lvl1pPr marL="0" indent="0" algn="l">
              <a:buNone/>
              <a:defRPr sz="1992">
                <a:solidFill>
                  <a:schemeClr val="tx1">
                    <a:lumMod val="65000"/>
                    <a:lumOff val="35000"/>
                  </a:schemeClr>
                </a:solidFill>
              </a:defRPr>
            </a:lvl1pPr>
            <a:lvl2pPr marL="505983" indent="0">
              <a:buNone/>
              <a:defRPr sz="1992">
                <a:solidFill>
                  <a:schemeClr val="tx1">
                    <a:tint val="75000"/>
                  </a:schemeClr>
                </a:solidFill>
              </a:defRPr>
            </a:lvl2pPr>
            <a:lvl3pPr marL="1011966" indent="0">
              <a:buNone/>
              <a:defRPr sz="1771">
                <a:solidFill>
                  <a:schemeClr val="tx1">
                    <a:tint val="75000"/>
                  </a:schemeClr>
                </a:solidFill>
              </a:defRPr>
            </a:lvl3pPr>
            <a:lvl4pPr marL="1517950" indent="0">
              <a:buNone/>
              <a:defRPr sz="1549">
                <a:solidFill>
                  <a:schemeClr val="tx1">
                    <a:tint val="75000"/>
                  </a:schemeClr>
                </a:solidFill>
              </a:defRPr>
            </a:lvl4pPr>
            <a:lvl5pPr marL="2023933" indent="0">
              <a:buNone/>
              <a:defRPr sz="1549">
                <a:solidFill>
                  <a:schemeClr val="tx1">
                    <a:tint val="75000"/>
                  </a:schemeClr>
                </a:solidFill>
              </a:defRPr>
            </a:lvl5pPr>
            <a:lvl6pPr marL="2529916" indent="0">
              <a:buNone/>
              <a:defRPr sz="1549">
                <a:solidFill>
                  <a:schemeClr val="tx1">
                    <a:tint val="75000"/>
                  </a:schemeClr>
                </a:solidFill>
              </a:defRPr>
            </a:lvl6pPr>
            <a:lvl7pPr marL="3035899" indent="0">
              <a:buNone/>
              <a:defRPr sz="1549">
                <a:solidFill>
                  <a:schemeClr val="tx1">
                    <a:tint val="75000"/>
                  </a:schemeClr>
                </a:solidFill>
              </a:defRPr>
            </a:lvl7pPr>
            <a:lvl8pPr marL="3541883" indent="0">
              <a:buNone/>
              <a:defRPr sz="1549">
                <a:solidFill>
                  <a:schemeClr val="tx1">
                    <a:tint val="75000"/>
                  </a:schemeClr>
                </a:solidFill>
              </a:defRPr>
            </a:lvl8pPr>
            <a:lvl9pPr marL="4047866" indent="0">
              <a:buNone/>
              <a:defRPr sz="1549">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65" y="3504437"/>
            <a:ext cx="1507869" cy="562216"/>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67499" y="3590332"/>
            <a:ext cx="649366" cy="404089"/>
          </a:xfrm>
        </p:spPr>
        <p:txBody>
          <a:bodyPr/>
          <a:lstStyle/>
          <a:p>
            <a:fld id="{6005EC4F-2174-4174-91DB-FCA688E18BD5}" type="slidenum">
              <a:rPr lang="en-US" smtClean="0"/>
              <a:pPr/>
              <a:t>‹#›</a:t>
            </a:fld>
            <a:endParaRPr lang="en-US"/>
          </a:p>
        </p:txBody>
      </p:sp>
    </p:spTree>
    <p:extLst>
      <p:ext uri="{BB962C8B-B14F-4D97-AF65-F5344CB8AC3E}">
        <p14:creationId xmlns:p14="http://schemas.microsoft.com/office/powerpoint/2010/main" val="10771657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428969" y="674652"/>
            <a:ext cx="6782066" cy="3204598"/>
          </a:xfrm>
        </p:spPr>
        <p:txBody>
          <a:bodyPr anchor="ctr">
            <a:normAutofit/>
          </a:bodyPr>
          <a:lstStyle>
            <a:lvl1pPr algn="l">
              <a:defRPr sz="5312"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2681897" y="3879250"/>
            <a:ext cx="6276208" cy="421658"/>
          </a:xfrm>
        </p:spPr>
        <p:txBody>
          <a:bodyPr anchor="ctr">
            <a:noAutofit/>
          </a:bodyPr>
          <a:lstStyle>
            <a:lvl1pPr marL="0" indent="0">
              <a:buFontTx/>
              <a:buNone/>
              <a:defRPr sz="1771">
                <a:solidFill>
                  <a:schemeClr val="tx1">
                    <a:lumMod val="50000"/>
                    <a:lumOff val="50000"/>
                  </a:schemeClr>
                </a:solidFill>
              </a:defRPr>
            </a:lvl1pPr>
            <a:lvl2pPr marL="505983" indent="0">
              <a:buFontTx/>
              <a:buNone/>
              <a:defRPr/>
            </a:lvl2pPr>
            <a:lvl3pPr marL="1011966" indent="0">
              <a:buFontTx/>
              <a:buNone/>
              <a:defRPr/>
            </a:lvl3pPr>
            <a:lvl4pPr marL="1517950" indent="0">
              <a:buFontTx/>
              <a:buNone/>
              <a:defRPr/>
            </a:lvl4pPr>
            <a:lvl5pPr marL="2023933"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156216" y="4818679"/>
            <a:ext cx="7317561" cy="1721895"/>
          </a:xfrm>
        </p:spPr>
        <p:txBody>
          <a:bodyPr anchor="ctr">
            <a:normAutofit/>
          </a:bodyPr>
          <a:lstStyle>
            <a:lvl1pPr marL="0" indent="0" algn="l">
              <a:buNone/>
              <a:defRPr sz="1992">
                <a:solidFill>
                  <a:schemeClr val="tx1">
                    <a:lumMod val="65000"/>
                    <a:lumOff val="35000"/>
                  </a:schemeClr>
                </a:solidFill>
              </a:defRPr>
            </a:lvl1pPr>
            <a:lvl2pPr marL="505983" indent="0">
              <a:buNone/>
              <a:defRPr sz="1992">
                <a:solidFill>
                  <a:schemeClr val="tx1">
                    <a:tint val="75000"/>
                  </a:schemeClr>
                </a:solidFill>
              </a:defRPr>
            </a:lvl2pPr>
            <a:lvl3pPr marL="1011966" indent="0">
              <a:buNone/>
              <a:defRPr sz="1771">
                <a:solidFill>
                  <a:schemeClr val="tx1">
                    <a:tint val="75000"/>
                  </a:schemeClr>
                </a:solidFill>
              </a:defRPr>
            </a:lvl3pPr>
            <a:lvl4pPr marL="1517950" indent="0">
              <a:buNone/>
              <a:defRPr sz="1549">
                <a:solidFill>
                  <a:schemeClr val="tx1">
                    <a:tint val="75000"/>
                  </a:schemeClr>
                </a:solidFill>
              </a:defRPr>
            </a:lvl4pPr>
            <a:lvl5pPr marL="2023933" indent="0">
              <a:buNone/>
              <a:defRPr sz="1549">
                <a:solidFill>
                  <a:schemeClr val="tx1">
                    <a:tint val="75000"/>
                  </a:schemeClr>
                </a:solidFill>
              </a:defRPr>
            </a:lvl5pPr>
            <a:lvl6pPr marL="2529916" indent="0">
              <a:buNone/>
              <a:defRPr sz="1549">
                <a:solidFill>
                  <a:schemeClr val="tx1">
                    <a:tint val="75000"/>
                  </a:schemeClr>
                </a:solidFill>
              </a:defRPr>
            </a:lvl6pPr>
            <a:lvl7pPr marL="3035899" indent="0">
              <a:buNone/>
              <a:defRPr sz="1549">
                <a:solidFill>
                  <a:schemeClr val="tx1">
                    <a:tint val="75000"/>
                  </a:schemeClr>
                </a:solidFill>
              </a:defRPr>
            </a:lvl7pPr>
            <a:lvl8pPr marL="3541883" indent="0">
              <a:buNone/>
              <a:defRPr sz="1549">
                <a:solidFill>
                  <a:schemeClr val="tx1">
                    <a:tint val="75000"/>
                  </a:schemeClr>
                </a:solidFill>
              </a:defRPr>
            </a:lvl8pPr>
            <a:lvl9pPr marL="4047866" indent="0">
              <a:buNone/>
              <a:defRPr sz="1549">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19" name="Freeform 11"/>
          <p:cNvSpPr/>
          <p:nvPr/>
        </p:nvSpPr>
        <p:spPr bwMode="auto">
          <a:xfrm flipV="1">
            <a:off x="65" y="3504437"/>
            <a:ext cx="1507869" cy="562216"/>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67499" y="3590332"/>
            <a:ext cx="649366" cy="404089"/>
          </a:xfrm>
        </p:spPr>
        <p:txBody>
          <a:bodyPr/>
          <a:lstStyle/>
          <a:p>
            <a:fld id="{6005EC4F-2174-4174-91DB-FCA688E18BD5}" type="slidenum">
              <a:rPr lang="en-US" smtClean="0"/>
              <a:pPr/>
              <a:t>‹#›</a:t>
            </a:fld>
            <a:endParaRPr lang="en-US"/>
          </a:p>
        </p:txBody>
      </p:sp>
      <p:sp>
        <p:nvSpPr>
          <p:cNvPr id="14" name="TextBox 13"/>
          <p:cNvSpPr txBox="1"/>
          <p:nvPr/>
        </p:nvSpPr>
        <p:spPr>
          <a:xfrm>
            <a:off x="2007357" y="717156"/>
            <a:ext cx="507656" cy="647179"/>
          </a:xfrm>
          <a:prstGeom prst="rect">
            <a:avLst/>
          </a:prstGeom>
        </p:spPr>
        <p:txBody>
          <a:bodyPr vert="horz" lIns="101198" tIns="50599" rIns="101198" bIns="50599" rtlCol="0" anchor="ctr">
            <a:noAutofit/>
          </a:bodyPr>
          <a:lstStyle/>
          <a:p>
            <a:pPr lvl="0"/>
            <a:r>
              <a:rPr lang="en-US" sz="8854" baseline="0" dirty="0">
                <a:ln w="3175" cmpd="sng">
                  <a:noFill/>
                </a:ln>
                <a:solidFill>
                  <a:schemeClr val="accent1"/>
                </a:solidFill>
                <a:effectLst/>
                <a:latin typeface="Arial"/>
              </a:rPr>
              <a:t>“</a:t>
            </a:r>
          </a:p>
        </p:txBody>
      </p:sp>
      <p:sp>
        <p:nvSpPr>
          <p:cNvPr id="15" name="TextBox 14"/>
          <p:cNvSpPr txBox="1"/>
          <p:nvPr/>
        </p:nvSpPr>
        <p:spPr>
          <a:xfrm>
            <a:off x="9068749" y="3215340"/>
            <a:ext cx="507656" cy="647179"/>
          </a:xfrm>
          <a:prstGeom prst="rect">
            <a:avLst/>
          </a:prstGeom>
        </p:spPr>
        <p:txBody>
          <a:bodyPr vert="horz" lIns="101198" tIns="50599" rIns="101198" bIns="50599" rtlCol="0" anchor="ctr">
            <a:noAutofit/>
          </a:bodyPr>
          <a:lstStyle/>
          <a:p>
            <a:pPr lvl="0"/>
            <a:r>
              <a:rPr lang="en-US" sz="8854"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6373303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156216" y="2698611"/>
            <a:ext cx="7317561" cy="3015621"/>
          </a:xfrm>
        </p:spPr>
        <p:txBody>
          <a:bodyPr anchor="b">
            <a:normAutofit/>
          </a:bodyPr>
          <a:lstStyle>
            <a:lvl1pPr algn="l">
              <a:defRPr sz="5312"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156216" y="5734544"/>
            <a:ext cx="7317561" cy="80748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65" y="5434692"/>
            <a:ext cx="1507869" cy="562216"/>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67499" y="5514849"/>
            <a:ext cx="649366" cy="404089"/>
          </a:xfrm>
        </p:spPr>
        <p:txBody>
          <a:bodyPr/>
          <a:lstStyle/>
          <a:p>
            <a:fld id="{6005EC4F-2174-4174-91DB-FCA688E18BD5}" type="slidenum">
              <a:rPr lang="en-US" smtClean="0"/>
              <a:pPr/>
              <a:t>‹#›</a:t>
            </a:fld>
            <a:endParaRPr lang="en-US"/>
          </a:p>
        </p:txBody>
      </p:sp>
    </p:spTree>
    <p:extLst>
      <p:ext uri="{BB962C8B-B14F-4D97-AF65-F5344CB8AC3E}">
        <p14:creationId xmlns:p14="http://schemas.microsoft.com/office/powerpoint/2010/main" val="21097574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428969" y="674652"/>
            <a:ext cx="6782066" cy="3204598"/>
          </a:xfrm>
        </p:spPr>
        <p:txBody>
          <a:bodyPr anchor="ctr">
            <a:normAutofit/>
          </a:bodyPr>
          <a:lstStyle>
            <a:lvl1pPr algn="l">
              <a:defRPr sz="5312"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156215" y="4806897"/>
            <a:ext cx="7424469" cy="927647"/>
          </a:xfrm>
        </p:spPr>
        <p:txBody>
          <a:bodyPr anchor="b">
            <a:noAutofit/>
          </a:bodyPr>
          <a:lstStyle>
            <a:lvl1pPr marL="0" indent="0">
              <a:buFontTx/>
              <a:buNone/>
              <a:defRPr sz="2656">
                <a:solidFill>
                  <a:schemeClr val="accent1"/>
                </a:solidFill>
              </a:defRPr>
            </a:lvl1pPr>
            <a:lvl2pPr marL="505983" indent="0">
              <a:buFontTx/>
              <a:buNone/>
              <a:defRPr/>
            </a:lvl2pPr>
            <a:lvl3pPr marL="1011966" indent="0">
              <a:buFontTx/>
              <a:buNone/>
              <a:defRPr/>
            </a:lvl3pPr>
            <a:lvl4pPr marL="1517950" indent="0">
              <a:buFontTx/>
              <a:buNone/>
              <a:defRPr/>
            </a:lvl4pPr>
            <a:lvl5pPr marL="2023933"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156215" y="5734544"/>
            <a:ext cx="7424469" cy="80748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20" name="Freeform 11"/>
          <p:cNvSpPr/>
          <p:nvPr/>
        </p:nvSpPr>
        <p:spPr bwMode="auto">
          <a:xfrm flipV="1">
            <a:off x="65" y="5434692"/>
            <a:ext cx="1507869" cy="562216"/>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67499" y="5514849"/>
            <a:ext cx="649366" cy="404089"/>
          </a:xfrm>
        </p:spPr>
        <p:txBody>
          <a:bodyPr/>
          <a:lstStyle/>
          <a:p>
            <a:fld id="{6005EC4F-2174-4174-91DB-FCA688E18BD5}" type="slidenum">
              <a:rPr lang="en-US" smtClean="0"/>
              <a:pPr/>
              <a:t>‹#›</a:t>
            </a:fld>
            <a:endParaRPr lang="en-US"/>
          </a:p>
        </p:txBody>
      </p:sp>
      <p:sp>
        <p:nvSpPr>
          <p:cNvPr id="11" name="TextBox 10"/>
          <p:cNvSpPr txBox="1"/>
          <p:nvPr/>
        </p:nvSpPr>
        <p:spPr>
          <a:xfrm>
            <a:off x="2007357" y="717156"/>
            <a:ext cx="507656" cy="647179"/>
          </a:xfrm>
          <a:prstGeom prst="rect">
            <a:avLst/>
          </a:prstGeom>
        </p:spPr>
        <p:txBody>
          <a:bodyPr vert="horz" lIns="101198" tIns="50599" rIns="101198" bIns="50599" rtlCol="0" anchor="ctr">
            <a:noAutofit/>
          </a:bodyPr>
          <a:lstStyle/>
          <a:p>
            <a:pPr lvl="0"/>
            <a:r>
              <a:rPr lang="en-US" sz="8854" baseline="0" dirty="0">
                <a:ln w="3175" cmpd="sng">
                  <a:noFill/>
                </a:ln>
                <a:solidFill>
                  <a:schemeClr val="accent1"/>
                </a:solidFill>
                <a:effectLst/>
                <a:latin typeface="Arial"/>
              </a:rPr>
              <a:t>“</a:t>
            </a:r>
          </a:p>
        </p:txBody>
      </p:sp>
      <p:sp>
        <p:nvSpPr>
          <p:cNvPr id="12" name="TextBox 11"/>
          <p:cNvSpPr txBox="1"/>
          <p:nvPr/>
        </p:nvSpPr>
        <p:spPr>
          <a:xfrm>
            <a:off x="9068749" y="3215340"/>
            <a:ext cx="507656" cy="647179"/>
          </a:xfrm>
          <a:prstGeom prst="rect">
            <a:avLst/>
          </a:prstGeom>
        </p:spPr>
        <p:txBody>
          <a:bodyPr vert="horz" lIns="101198" tIns="50599" rIns="101198" bIns="50599" rtlCol="0" anchor="ctr">
            <a:noAutofit/>
          </a:bodyPr>
          <a:lstStyle/>
          <a:p>
            <a:pPr lvl="0"/>
            <a:r>
              <a:rPr lang="en-US" sz="8854"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5911009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156217" y="694359"/>
            <a:ext cx="7317560" cy="3187356"/>
          </a:xfrm>
        </p:spPr>
        <p:txBody>
          <a:bodyPr anchor="ctr">
            <a:normAutofit/>
          </a:bodyPr>
          <a:lstStyle>
            <a:lvl1pPr algn="l">
              <a:defRPr sz="5312"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156216" y="4806897"/>
            <a:ext cx="7317561" cy="927647"/>
          </a:xfrm>
        </p:spPr>
        <p:txBody>
          <a:bodyPr anchor="b">
            <a:noAutofit/>
          </a:bodyPr>
          <a:lstStyle>
            <a:lvl1pPr marL="0" indent="0">
              <a:buFontTx/>
              <a:buNone/>
              <a:defRPr sz="2656">
                <a:solidFill>
                  <a:schemeClr val="accent1"/>
                </a:solidFill>
              </a:defRPr>
            </a:lvl1pPr>
            <a:lvl2pPr marL="505983" indent="0">
              <a:buFontTx/>
              <a:buNone/>
              <a:defRPr/>
            </a:lvl2pPr>
            <a:lvl3pPr marL="1011966" indent="0">
              <a:buFontTx/>
              <a:buNone/>
              <a:defRPr/>
            </a:lvl3pPr>
            <a:lvl4pPr marL="1517950" indent="0">
              <a:buFontTx/>
              <a:buNone/>
              <a:defRPr/>
            </a:lvl4pPr>
            <a:lvl5pPr marL="2023933"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156216" y="5734544"/>
            <a:ext cx="7317561" cy="80748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65" y="5434692"/>
            <a:ext cx="1507869" cy="562216"/>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67499" y="5514849"/>
            <a:ext cx="649366" cy="404089"/>
          </a:xfrm>
        </p:spPr>
        <p:txBody>
          <a:bodyPr/>
          <a:lstStyle/>
          <a:p>
            <a:fld id="{6005EC4F-2174-4174-91DB-FCA688E18BD5}" type="slidenum">
              <a:rPr lang="en-US" smtClean="0"/>
              <a:pPr/>
              <a:t>‹#›</a:t>
            </a:fld>
            <a:endParaRPr lang="en-US"/>
          </a:p>
        </p:txBody>
      </p:sp>
    </p:spTree>
    <p:extLst>
      <p:ext uri="{BB962C8B-B14F-4D97-AF65-F5344CB8AC3E}">
        <p14:creationId xmlns:p14="http://schemas.microsoft.com/office/powerpoint/2010/main" val="11679496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65" y="787088"/>
            <a:ext cx="1507869" cy="562216"/>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1910A51-E912-4A06-91B9-0CE681D1E341}" type="slidenum">
              <a:rPr lang="en-US" smtClean="0"/>
              <a:pPr/>
              <a:t>‹#›</a:t>
            </a:fld>
            <a:endParaRPr lang="en-US"/>
          </a:p>
        </p:txBody>
      </p:sp>
    </p:spTree>
    <p:extLst>
      <p:ext uri="{BB962C8B-B14F-4D97-AF65-F5344CB8AC3E}">
        <p14:creationId xmlns:p14="http://schemas.microsoft.com/office/powerpoint/2010/main" val="17297213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35651" y="694359"/>
            <a:ext cx="1838422" cy="5847669"/>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156217" y="694359"/>
            <a:ext cx="5235474" cy="584766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65" y="787088"/>
            <a:ext cx="1507869" cy="562216"/>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9C9469F-B416-46C0-99BE-DB38A715A9EF}" type="slidenum">
              <a:rPr lang="en-US" smtClean="0"/>
              <a:pPr/>
              <a:t>‹#›</a:t>
            </a:fld>
            <a:endParaRPr lang="en-US"/>
          </a:p>
        </p:txBody>
      </p:sp>
    </p:spTree>
    <p:extLst>
      <p:ext uri="{BB962C8B-B14F-4D97-AF65-F5344CB8AC3E}">
        <p14:creationId xmlns:p14="http://schemas.microsoft.com/office/powerpoint/2010/main" val="9409865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52995"/>
            <a:ext cx="2199270" cy="7347056"/>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2669" y="315"/>
            <a:ext cx="2167157" cy="7584269"/>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203010" cy="7589838"/>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159307" y="690711"/>
            <a:ext cx="7314470" cy="1417578"/>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156216" y="2361283"/>
            <a:ext cx="7317561" cy="430090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27904" y="6789784"/>
            <a:ext cx="850735" cy="409673"/>
          </a:xfrm>
          <a:prstGeom prst="rect">
            <a:avLst/>
          </a:prstGeom>
        </p:spPr>
        <p:txBody>
          <a:bodyPr vert="horz" lIns="91440" tIns="45720" rIns="91440" bIns="45720" rtlCol="0" anchor="ctr"/>
          <a:lstStyle>
            <a:lvl1pPr algn="r">
              <a:defRPr sz="996">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2156215" y="6790580"/>
            <a:ext cx="6345699" cy="404089"/>
          </a:xfrm>
          <a:prstGeom prst="rect">
            <a:avLst/>
          </a:prstGeom>
        </p:spPr>
        <p:txBody>
          <a:bodyPr vert="horz" lIns="91440" tIns="45720" rIns="91440" bIns="45720" rtlCol="0" anchor="ctr"/>
          <a:lstStyle>
            <a:lvl1pPr algn="l">
              <a:defRPr sz="996">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67499" y="871850"/>
            <a:ext cx="649366" cy="404089"/>
          </a:xfrm>
          <a:prstGeom prst="rect">
            <a:avLst/>
          </a:prstGeom>
        </p:spPr>
        <p:txBody>
          <a:bodyPr vert="horz" lIns="91440" tIns="45720" rIns="91440" bIns="45720" rtlCol="0" anchor="ctr"/>
          <a:lstStyle>
            <a:lvl1pPr algn="r">
              <a:defRPr sz="2213">
                <a:solidFill>
                  <a:srgbClr val="FEFFFF"/>
                </a:solidFill>
              </a:defRPr>
            </a:lvl1pPr>
          </a:lstStyle>
          <a:p>
            <a:fld id="{6005EC4F-2174-4174-91DB-FCA688E18BD5}" type="slidenum">
              <a:rPr lang="en-US" smtClean="0"/>
              <a:pPr/>
              <a:t>‹#›</a:t>
            </a:fld>
            <a:endParaRPr lang="en-US"/>
          </a:p>
        </p:txBody>
      </p:sp>
    </p:spTree>
    <p:extLst>
      <p:ext uri="{BB962C8B-B14F-4D97-AF65-F5344CB8AC3E}">
        <p14:creationId xmlns:p14="http://schemas.microsoft.com/office/powerpoint/2010/main" val="211905933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505983" rtl="0" eaLnBrk="1" latinLnBrk="0" hangingPunct="1">
        <a:spcBef>
          <a:spcPct val="0"/>
        </a:spcBef>
        <a:buNone/>
        <a:defRPr sz="3984"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79487" indent="-379487" algn="l" defTabSz="505983" rtl="0" eaLnBrk="1" latinLnBrk="0" hangingPunct="1">
        <a:spcBef>
          <a:spcPts val="1107"/>
        </a:spcBef>
        <a:spcAft>
          <a:spcPts val="0"/>
        </a:spcAft>
        <a:buClr>
          <a:schemeClr val="accent1"/>
        </a:buClr>
        <a:buFont typeface="Wingdings 3" charset="2"/>
        <a:buChar char=""/>
        <a:defRPr sz="1992" kern="1200">
          <a:solidFill>
            <a:schemeClr val="tx1">
              <a:lumMod val="75000"/>
              <a:lumOff val="25000"/>
            </a:schemeClr>
          </a:solidFill>
          <a:latin typeface="+mn-lt"/>
          <a:ea typeface="+mn-ea"/>
          <a:cs typeface="+mn-cs"/>
        </a:defRPr>
      </a:lvl1pPr>
      <a:lvl2pPr marL="822223" indent="-316240" algn="l" defTabSz="505983" rtl="0" eaLnBrk="1" latinLnBrk="0" hangingPunct="1">
        <a:spcBef>
          <a:spcPts val="1107"/>
        </a:spcBef>
        <a:spcAft>
          <a:spcPts val="0"/>
        </a:spcAft>
        <a:buClr>
          <a:schemeClr val="accent1"/>
        </a:buClr>
        <a:buFont typeface="Wingdings 3" charset="2"/>
        <a:buChar char=""/>
        <a:defRPr sz="1771" kern="1200">
          <a:solidFill>
            <a:schemeClr val="tx1">
              <a:lumMod val="75000"/>
              <a:lumOff val="25000"/>
            </a:schemeClr>
          </a:solidFill>
          <a:latin typeface="+mn-lt"/>
          <a:ea typeface="+mn-ea"/>
          <a:cs typeface="+mn-cs"/>
        </a:defRPr>
      </a:lvl2pPr>
      <a:lvl3pPr marL="1264958" indent="-252992" algn="l" defTabSz="505983" rtl="0" eaLnBrk="1" latinLnBrk="0" hangingPunct="1">
        <a:spcBef>
          <a:spcPts val="1107"/>
        </a:spcBef>
        <a:spcAft>
          <a:spcPts val="0"/>
        </a:spcAft>
        <a:buClr>
          <a:schemeClr val="accent1"/>
        </a:buClr>
        <a:buFont typeface="Wingdings 3" charset="2"/>
        <a:buChar char=""/>
        <a:defRPr sz="1549" kern="1200">
          <a:solidFill>
            <a:schemeClr val="tx1">
              <a:lumMod val="75000"/>
              <a:lumOff val="25000"/>
            </a:schemeClr>
          </a:solidFill>
          <a:latin typeface="+mn-lt"/>
          <a:ea typeface="+mn-ea"/>
          <a:cs typeface="+mn-cs"/>
        </a:defRPr>
      </a:lvl3pPr>
      <a:lvl4pPr marL="1770941" indent="-252992" algn="l" defTabSz="505983" rtl="0" eaLnBrk="1" latinLnBrk="0" hangingPunct="1">
        <a:spcBef>
          <a:spcPts val="1107"/>
        </a:spcBef>
        <a:spcAft>
          <a:spcPts val="0"/>
        </a:spcAft>
        <a:buClr>
          <a:schemeClr val="accent1"/>
        </a:buClr>
        <a:buFont typeface="Wingdings 3" charset="2"/>
        <a:buChar char=""/>
        <a:defRPr sz="1328" kern="1200">
          <a:solidFill>
            <a:schemeClr val="tx1">
              <a:lumMod val="75000"/>
              <a:lumOff val="25000"/>
            </a:schemeClr>
          </a:solidFill>
          <a:latin typeface="+mn-lt"/>
          <a:ea typeface="+mn-ea"/>
          <a:cs typeface="+mn-cs"/>
        </a:defRPr>
      </a:lvl4pPr>
      <a:lvl5pPr marL="2276925" indent="-252992" algn="l" defTabSz="505983" rtl="0" eaLnBrk="1" latinLnBrk="0" hangingPunct="1">
        <a:spcBef>
          <a:spcPts val="1107"/>
        </a:spcBef>
        <a:spcAft>
          <a:spcPts val="0"/>
        </a:spcAft>
        <a:buClr>
          <a:schemeClr val="accent1"/>
        </a:buClr>
        <a:buFont typeface="Wingdings 3" charset="2"/>
        <a:buChar char=""/>
        <a:defRPr sz="1328" kern="1200">
          <a:solidFill>
            <a:schemeClr val="tx1">
              <a:lumMod val="75000"/>
              <a:lumOff val="25000"/>
            </a:schemeClr>
          </a:solidFill>
          <a:latin typeface="+mn-lt"/>
          <a:ea typeface="+mn-ea"/>
          <a:cs typeface="+mn-cs"/>
        </a:defRPr>
      </a:lvl5pPr>
      <a:lvl6pPr marL="2782908" indent="-252992" algn="l" defTabSz="505983" rtl="0" eaLnBrk="1" latinLnBrk="0" hangingPunct="1">
        <a:spcBef>
          <a:spcPts val="1107"/>
        </a:spcBef>
        <a:spcAft>
          <a:spcPts val="0"/>
        </a:spcAft>
        <a:buClr>
          <a:schemeClr val="accent1"/>
        </a:buClr>
        <a:buFont typeface="Wingdings 3" charset="2"/>
        <a:buChar char=""/>
        <a:defRPr sz="1328" kern="1200">
          <a:solidFill>
            <a:schemeClr val="tx1">
              <a:lumMod val="75000"/>
              <a:lumOff val="25000"/>
            </a:schemeClr>
          </a:solidFill>
          <a:latin typeface="+mn-lt"/>
          <a:ea typeface="+mn-ea"/>
          <a:cs typeface="+mn-cs"/>
        </a:defRPr>
      </a:lvl6pPr>
      <a:lvl7pPr marL="3288891" indent="-252992" algn="l" defTabSz="505983" rtl="0" eaLnBrk="1" latinLnBrk="0" hangingPunct="1">
        <a:spcBef>
          <a:spcPts val="1107"/>
        </a:spcBef>
        <a:spcAft>
          <a:spcPts val="0"/>
        </a:spcAft>
        <a:buClr>
          <a:schemeClr val="accent1"/>
        </a:buClr>
        <a:buFont typeface="Wingdings 3" charset="2"/>
        <a:buChar char=""/>
        <a:defRPr sz="1328" kern="1200">
          <a:solidFill>
            <a:schemeClr val="tx1">
              <a:lumMod val="75000"/>
              <a:lumOff val="25000"/>
            </a:schemeClr>
          </a:solidFill>
          <a:latin typeface="+mn-lt"/>
          <a:ea typeface="+mn-ea"/>
          <a:cs typeface="+mn-cs"/>
        </a:defRPr>
      </a:lvl7pPr>
      <a:lvl8pPr marL="3794874" indent="-252992" algn="l" defTabSz="505983" rtl="0" eaLnBrk="1" latinLnBrk="0" hangingPunct="1">
        <a:spcBef>
          <a:spcPts val="1107"/>
        </a:spcBef>
        <a:spcAft>
          <a:spcPts val="0"/>
        </a:spcAft>
        <a:buClr>
          <a:schemeClr val="accent1"/>
        </a:buClr>
        <a:buFont typeface="Wingdings 3" charset="2"/>
        <a:buChar char=""/>
        <a:defRPr sz="1328" kern="1200">
          <a:solidFill>
            <a:schemeClr val="tx1">
              <a:lumMod val="75000"/>
              <a:lumOff val="25000"/>
            </a:schemeClr>
          </a:solidFill>
          <a:latin typeface="+mn-lt"/>
          <a:ea typeface="+mn-ea"/>
          <a:cs typeface="+mn-cs"/>
        </a:defRPr>
      </a:lvl8pPr>
      <a:lvl9pPr marL="4300858" indent="-252992" algn="l" defTabSz="505983" rtl="0" eaLnBrk="1" latinLnBrk="0" hangingPunct="1">
        <a:spcBef>
          <a:spcPts val="1107"/>
        </a:spcBef>
        <a:spcAft>
          <a:spcPts val="0"/>
        </a:spcAft>
        <a:buClr>
          <a:schemeClr val="accent1"/>
        </a:buClr>
        <a:buFont typeface="Wingdings 3" charset="2"/>
        <a:buChar char=""/>
        <a:defRPr sz="1328" kern="1200">
          <a:solidFill>
            <a:schemeClr val="tx1">
              <a:lumMod val="75000"/>
              <a:lumOff val="25000"/>
            </a:schemeClr>
          </a:solidFill>
          <a:latin typeface="+mn-lt"/>
          <a:ea typeface="+mn-ea"/>
          <a:cs typeface="+mn-cs"/>
        </a:defRPr>
      </a:lvl9pPr>
    </p:bodyStyle>
    <p:otherStyle>
      <a:defPPr>
        <a:defRPr lang="en-US"/>
      </a:defPPr>
      <a:lvl1pPr marL="0" algn="l" defTabSz="505983" rtl="0" eaLnBrk="1" latinLnBrk="0" hangingPunct="1">
        <a:defRPr sz="1992" kern="1200">
          <a:solidFill>
            <a:schemeClr val="tx1"/>
          </a:solidFill>
          <a:latin typeface="+mn-lt"/>
          <a:ea typeface="+mn-ea"/>
          <a:cs typeface="+mn-cs"/>
        </a:defRPr>
      </a:lvl1pPr>
      <a:lvl2pPr marL="505983" algn="l" defTabSz="505983" rtl="0" eaLnBrk="1" latinLnBrk="0" hangingPunct="1">
        <a:defRPr sz="1992" kern="1200">
          <a:solidFill>
            <a:schemeClr val="tx1"/>
          </a:solidFill>
          <a:latin typeface="+mn-lt"/>
          <a:ea typeface="+mn-ea"/>
          <a:cs typeface="+mn-cs"/>
        </a:defRPr>
      </a:lvl2pPr>
      <a:lvl3pPr marL="1011966" algn="l" defTabSz="505983" rtl="0" eaLnBrk="1" latinLnBrk="0" hangingPunct="1">
        <a:defRPr sz="1992" kern="1200">
          <a:solidFill>
            <a:schemeClr val="tx1"/>
          </a:solidFill>
          <a:latin typeface="+mn-lt"/>
          <a:ea typeface="+mn-ea"/>
          <a:cs typeface="+mn-cs"/>
        </a:defRPr>
      </a:lvl3pPr>
      <a:lvl4pPr marL="1517950" algn="l" defTabSz="505983" rtl="0" eaLnBrk="1" latinLnBrk="0" hangingPunct="1">
        <a:defRPr sz="1992" kern="1200">
          <a:solidFill>
            <a:schemeClr val="tx1"/>
          </a:solidFill>
          <a:latin typeface="+mn-lt"/>
          <a:ea typeface="+mn-ea"/>
          <a:cs typeface="+mn-cs"/>
        </a:defRPr>
      </a:lvl4pPr>
      <a:lvl5pPr marL="2023933" algn="l" defTabSz="505983" rtl="0" eaLnBrk="1" latinLnBrk="0" hangingPunct="1">
        <a:defRPr sz="1992" kern="1200">
          <a:solidFill>
            <a:schemeClr val="tx1"/>
          </a:solidFill>
          <a:latin typeface="+mn-lt"/>
          <a:ea typeface="+mn-ea"/>
          <a:cs typeface="+mn-cs"/>
        </a:defRPr>
      </a:lvl5pPr>
      <a:lvl6pPr marL="2529916" algn="l" defTabSz="505983" rtl="0" eaLnBrk="1" latinLnBrk="0" hangingPunct="1">
        <a:defRPr sz="1992" kern="1200">
          <a:solidFill>
            <a:schemeClr val="tx1"/>
          </a:solidFill>
          <a:latin typeface="+mn-lt"/>
          <a:ea typeface="+mn-ea"/>
          <a:cs typeface="+mn-cs"/>
        </a:defRPr>
      </a:lvl6pPr>
      <a:lvl7pPr marL="3035899" algn="l" defTabSz="505983" rtl="0" eaLnBrk="1" latinLnBrk="0" hangingPunct="1">
        <a:defRPr sz="1992" kern="1200">
          <a:solidFill>
            <a:schemeClr val="tx1"/>
          </a:solidFill>
          <a:latin typeface="+mn-lt"/>
          <a:ea typeface="+mn-ea"/>
          <a:cs typeface="+mn-cs"/>
        </a:defRPr>
      </a:lvl7pPr>
      <a:lvl8pPr marL="3541883" algn="l" defTabSz="505983" rtl="0" eaLnBrk="1" latinLnBrk="0" hangingPunct="1">
        <a:defRPr sz="1992" kern="1200">
          <a:solidFill>
            <a:schemeClr val="tx1"/>
          </a:solidFill>
          <a:latin typeface="+mn-lt"/>
          <a:ea typeface="+mn-ea"/>
          <a:cs typeface="+mn-cs"/>
        </a:defRPr>
      </a:lvl8pPr>
      <a:lvl9pPr marL="4047866" algn="l" defTabSz="505983" rtl="0" eaLnBrk="1" latinLnBrk="0" hangingPunct="1">
        <a:defRPr sz="1992"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hyperlink" Target="http://247wallst.com/author/thomas-c-frohlich/" TargetMode="External"/><Relationship Id="rId2" Type="http://schemas.openxmlformats.org/officeDocument/2006/relationships/hyperlink" Target="http://247wallst.com/author/michael-sauter/" TargetMode="External"/><Relationship Id="rId1" Type="http://schemas.openxmlformats.org/officeDocument/2006/relationships/slideLayout" Target="../slideLayouts/slideLayout7.xml"/><Relationship Id="rId4" Type="http://schemas.openxmlformats.org/officeDocument/2006/relationships/hyperlink" Target="http://247wallst.com/author/samuel-stebbins/" TargetMode="External"/></Relationships>
</file>

<file path=ppt/slides/_rels/slide21.xml.rels><?xml version="1.0" encoding="UTF-8" standalone="yes"?>
<Relationships xmlns="http://schemas.openxmlformats.org/package/2006/relationships"><Relationship Id="rId8" Type="http://schemas.openxmlformats.org/officeDocument/2006/relationships/image" Target="../media/image17.tiff"/><Relationship Id="rId3" Type="http://schemas.openxmlformats.org/officeDocument/2006/relationships/image" Target="../media/image12.tiff"/><Relationship Id="rId7" Type="http://schemas.openxmlformats.org/officeDocument/2006/relationships/image" Target="../media/image16.tiff"/><Relationship Id="rId2" Type="http://schemas.openxmlformats.org/officeDocument/2006/relationships/image" Target="../media/image11.tiff"/><Relationship Id="rId1" Type="http://schemas.openxmlformats.org/officeDocument/2006/relationships/slideLayout" Target="../slideLayouts/slideLayout7.xml"/><Relationship Id="rId6" Type="http://schemas.openxmlformats.org/officeDocument/2006/relationships/image" Target="../media/image15.tiff"/><Relationship Id="rId11" Type="http://schemas.openxmlformats.org/officeDocument/2006/relationships/image" Target="../media/image20.tiff"/><Relationship Id="rId5" Type="http://schemas.openxmlformats.org/officeDocument/2006/relationships/image" Target="../media/image14.tiff"/><Relationship Id="rId10" Type="http://schemas.openxmlformats.org/officeDocument/2006/relationships/image" Target="../media/image19.tiff"/><Relationship Id="rId4" Type="http://schemas.openxmlformats.org/officeDocument/2006/relationships/image" Target="../media/image13.tiff"/><Relationship Id="rId9" Type="http://schemas.openxmlformats.org/officeDocument/2006/relationships/image" Target="../media/image18.tiff"/></Relationships>
</file>

<file path=ppt/slides/_rels/slide22.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2.tif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3.tif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4.tif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9.tiff"/><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hyperlink" Target="http://247wallst.com/author/samuel-stebbins/" TargetMode="External"/><Relationship Id="rId2" Type="http://schemas.openxmlformats.org/officeDocument/2006/relationships/hyperlink" Target="http://247wallst.com/author/michael-sauter/" TargetMode="External"/><Relationship Id="rId1" Type="http://schemas.openxmlformats.org/officeDocument/2006/relationships/slideLayout" Target="../slideLayouts/slideLayout7.xml"/><Relationship Id="rId4" Type="http://schemas.openxmlformats.org/officeDocument/2006/relationships/hyperlink" Target="http://247wallst.com/author/thomas-c-frohlich/" TargetMode="External"/></Relationships>
</file>

<file path=ppt/slides/_rels/slide30.xml.rels><?xml version="1.0" encoding="UTF-8" standalone="yes"?>
<Relationships xmlns="http://schemas.openxmlformats.org/package/2006/relationships"><Relationship Id="rId2" Type="http://schemas.openxmlformats.org/officeDocument/2006/relationships/image" Target="../media/image23.tiff"/><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4.tiff"/><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5.tiff"/><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6.tiff"/><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7.tiff"/><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8.tiff"/><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9.tiff"/><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0.tiff"/><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1.tiff"/><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2.tiff"/><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3.tiff"/><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465137" y="3490119"/>
            <a:ext cx="9525000" cy="1508918"/>
          </a:xfrm>
          <a:prstGeom prst="rect">
            <a:avLst/>
          </a:prstGeom>
          <a:noFill/>
          <a:ln w="9525">
            <a:noFill/>
            <a:miter lim="800000"/>
            <a:headEnd/>
            <a:tailEnd/>
          </a:ln>
          <a:effectLst/>
        </p:spPr>
        <p:txBody>
          <a:bodyPr vert="horz" wrap="square" lIns="101370" tIns="50685" rIns="101370" bIns="50685" numCol="1" anchor="ctr" anchorCtr="0" compatLnSpc="1">
            <a:prstTxWarp prst="textNoShape">
              <a:avLst/>
            </a:prstTxWarp>
          </a:bodyPr>
          <a:lstStyle>
            <a:lvl1pPr algn="r" defTabSz="1014413" rtl="0" eaLnBrk="1" fontAlgn="base" hangingPunct="1">
              <a:spcBef>
                <a:spcPct val="0"/>
              </a:spcBef>
              <a:spcAft>
                <a:spcPct val="0"/>
              </a:spcAft>
              <a:defRPr sz="4400">
                <a:solidFill>
                  <a:srgbClr val="FFFFFF"/>
                </a:solidFill>
                <a:latin typeface="+mj-lt"/>
                <a:ea typeface="+mj-ea"/>
                <a:cs typeface="+mj-cs"/>
              </a:defRPr>
            </a:lvl1pPr>
            <a:lvl2pPr algn="l" defTabSz="1014413" rtl="0" eaLnBrk="1" fontAlgn="base" hangingPunct="1">
              <a:spcBef>
                <a:spcPct val="0"/>
              </a:spcBef>
              <a:spcAft>
                <a:spcPct val="0"/>
              </a:spcAft>
              <a:defRPr sz="4400">
                <a:solidFill>
                  <a:srgbClr val="FFFFFF"/>
                </a:solidFill>
                <a:latin typeface="Arial" pitchFamily="34" charset="0"/>
              </a:defRPr>
            </a:lvl2pPr>
            <a:lvl3pPr algn="l" defTabSz="1014413" rtl="0" eaLnBrk="1" fontAlgn="base" hangingPunct="1">
              <a:spcBef>
                <a:spcPct val="0"/>
              </a:spcBef>
              <a:spcAft>
                <a:spcPct val="0"/>
              </a:spcAft>
              <a:defRPr sz="4400">
                <a:solidFill>
                  <a:srgbClr val="FFFFFF"/>
                </a:solidFill>
                <a:latin typeface="Arial" pitchFamily="34" charset="0"/>
              </a:defRPr>
            </a:lvl3pPr>
            <a:lvl4pPr algn="l" defTabSz="1014413" rtl="0" eaLnBrk="1" fontAlgn="base" hangingPunct="1">
              <a:spcBef>
                <a:spcPct val="0"/>
              </a:spcBef>
              <a:spcAft>
                <a:spcPct val="0"/>
              </a:spcAft>
              <a:defRPr sz="4400">
                <a:solidFill>
                  <a:srgbClr val="FFFFFF"/>
                </a:solidFill>
                <a:latin typeface="Arial" pitchFamily="34" charset="0"/>
              </a:defRPr>
            </a:lvl4pPr>
            <a:lvl5pPr algn="l" defTabSz="1014413" rtl="0" eaLnBrk="1" fontAlgn="base" hangingPunct="1">
              <a:spcBef>
                <a:spcPct val="0"/>
              </a:spcBef>
              <a:spcAft>
                <a:spcPct val="0"/>
              </a:spcAft>
              <a:defRPr sz="4400">
                <a:solidFill>
                  <a:srgbClr val="FFFFFF"/>
                </a:solidFill>
                <a:latin typeface="Arial" pitchFamily="34" charset="0"/>
              </a:defRPr>
            </a:lvl5pPr>
            <a:lvl6pPr marL="457200" algn="l" defTabSz="1014413" rtl="0" eaLnBrk="1" fontAlgn="base" hangingPunct="1">
              <a:spcBef>
                <a:spcPct val="0"/>
              </a:spcBef>
              <a:spcAft>
                <a:spcPct val="0"/>
              </a:spcAft>
              <a:defRPr sz="4400">
                <a:solidFill>
                  <a:srgbClr val="FFFFFF"/>
                </a:solidFill>
                <a:latin typeface="Arial" pitchFamily="34" charset="0"/>
              </a:defRPr>
            </a:lvl6pPr>
            <a:lvl7pPr marL="914400" algn="l" defTabSz="1014413" rtl="0" eaLnBrk="1" fontAlgn="base" hangingPunct="1">
              <a:spcBef>
                <a:spcPct val="0"/>
              </a:spcBef>
              <a:spcAft>
                <a:spcPct val="0"/>
              </a:spcAft>
              <a:defRPr sz="4400">
                <a:solidFill>
                  <a:srgbClr val="FFFFFF"/>
                </a:solidFill>
                <a:latin typeface="Arial" pitchFamily="34" charset="0"/>
              </a:defRPr>
            </a:lvl7pPr>
            <a:lvl8pPr marL="1371600" algn="l" defTabSz="1014413" rtl="0" eaLnBrk="1" fontAlgn="base" hangingPunct="1">
              <a:spcBef>
                <a:spcPct val="0"/>
              </a:spcBef>
              <a:spcAft>
                <a:spcPct val="0"/>
              </a:spcAft>
              <a:defRPr sz="4400">
                <a:solidFill>
                  <a:srgbClr val="FFFFFF"/>
                </a:solidFill>
                <a:latin typeface="Arial" pitchFamily="34" charset="0"/>
              </a:defRPr>
            </a:lvl8pPr>
            <a:lvl9pPr marL="1828800" algn="l" defTabSz="1014413" rtl="0" eaLnBrk="1" fontAlgn="base" hangingPunct="1">
              <a:spcBef>
                <a:spcPct val="0"/>
              </a:spcBef>
              <a:spcAft>
                <a:spcPct val="0"/>
              </a:spcAft>
              <a:defRPr sz="4400">
                <a:solidFill>
                  <a:srgbClr val="FFFFFF"/>
                </a:solidFill>
                <a:latin typeface="Arial" pitchFamily="34" charset="0"/>
              </a:defRPr>
            </a:lvl9pPr>
          </a:lstStyle>
          <a:p>
            <a:pPr algn="ctr"/>
            <a:r>
              <a:rPr lang="en-US" kern="0" dirty="0" smtClean="0">
                <a:solidFill>
                  <a:srgbClr val="C00000"/>
                </a:solidFill>
              </a:rPr>
              <a:t>BEST AND WORST </a:t>
            </a:r>
            <a:r>
              <a:rPr lang="en-US" kern="0" dirty="0" smtClean="0">
                <a:solidFill>
                  <a:srgbClr val="C00000"/>
                </a:solidFill>
              </a:rPr>
              <a:t>CUSTOMER SERVICE COMPANIES IN THE US</a:t>
            </a:r>
            <a:endParaRPr lang="en-US" kern="0" dirty="0">
              <a:solidFill>
                <a:srgbClr val="C00000"/>
              </a:solidFill>
            </a:endParaRPr>
          </a:p>
        </p:txBody>
      </p:sp>
      <p:sp>
        <p:nvSpPr>
          <p:cNvPr id="5" name="TextBox 4"/>
          <p:cNvSpPr txBox="1"/>
          <p:nvPr/>
        </p:nvSpPr>
        <p:spPr>
          <a:xfrm>
            <a:off x="1874837" y="899319"/>
            <a:ext cx="6705600" cy="1754326"/>
          </a:xfrm>
          <a:prstGeom prst="rect">
            <a:avLst/>
          </a:prstGeom>
          <a:noFill/>
        </p:spPr>
        <p:txBody>
          <a:bodyPr wrap="square" rtlCol="0">
            <a:spAutoFit/>
          </a:bodyPr>
          <a:lstStyle/>
          <a:p>
            <a:pPr algn="ctr"/>
            <a:r>
              <a:rPr lang="en-US" sz="3600" b="1" dirty="0" smtClean="0">
                <a:solidFill>
                  <a:srgbClr val="0070C0"/>
                </a:solidFill>
              </a:rPr>
              <a:t>IEN 513</a:t>
            </a:r>
          </a:p>
          <a:p>
            <a:pPr algn="ctr"/>
            <a:r>
              <a:rPr lang="en-US" sz="3600" dirty="0" smtClean="0"/>
              <a:t>QUALITY MANAGEMENT IN SERVICE ORGANIZATIONS</a:t>
            </a:r>
            <a:endParaRPr lang="en-US" sz="36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03437" y="289719"/>
            <a:ext cx="6781800" cy="6019800"/>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2"/>
          <a:stretch>
            <a:fillRect/>
          </a:stretch>
        </p:blipFill>
        <p:spPr>
          <a:xfrm>
            <a:off x="2255837" y="442119"/>
            <a:ext cx="6477000" cy="5699618"/>
          </a:xfrm>
          <a:prstGeom prst="rect">
            <a:avLst/>
          </a:prstGeom>
        </p:spPr>
      </p:pic>
      <p:sp>
        <p:nvSpPr>
          <p:cNvPr id="4" name="TextBox 3"/>
          <p:cNvSpPr txBox="1"/>
          <p:nvPr/>
        </p:nvSpPr>
        <p:spPr>
          <a:xfrm>
            <a:off x="2255837" y="6690519"/>
            <a:ext cx="7543800" cy="646331"/>
          </a:xfrm>
          <a:prstGeom prst="rect">
            <a:avLst/>
          </a:prstGeom>
          <a:noFill/>
        </p:spPr>
        <p:txBody>
          <a:bodyPr wrap="square" rtlCol="0">
            <a:spAutoFit/>
          </a:bodyPr>
          <a:lstStyle/>
          <a:p>
            <a:r>
              <a:rPr lang="en-US" sz="1200" dirty="0"/>
              <a:t>1 Data comes from the </a:t>
            </a:r>
            <a:r>
              <a:rPr lang="en-US" sz="1200" dirty="0" err="1"/>
              <a:t>Temkin</a:t>
            </a:r>
            <a:r>
              <a:rPr lang="en-US" sz="1200" dirty="0"/>
              <a:t> Group Q1 2018 Consumer Benchmark Survey – an online study of 10,000 U.S. </a:t>
            </a:r>
            <a:r>
              <a:rPr lang="en-US" sz="1200" dirty="0" smtClean="0"/>
              <a:t>consumers completed </a:t>
            </a:r>
            <a:r>
              <a:rPr lang="en-US" sz="1200" dirty="0"/>
              <a:t>during January 2018. Survey respondents were representative of the U.S. Census based on quotas for age</a:t>
            </a:r>
            <a:r>
              <a:rPr lang="en-US" sz="1200" dirty="0" smtClean="0"/>
              <a:t>, income</a:t>
            </a:r>
            <a:r>
              <a:rPr lang="en-US" sz="1200" dirty="0"/>
              <a:t>, ethnicity, and geographic region.</a:t>
            </a:r>
          </a:p>
        </p:txBody>
      </p:sp>
    </p:spTree>
    <p:extLst>
      <p:ext uri="{BB962C8B-B14F-4D97-AF65-F5344CB8AC3E}">
        <p14:creationId xmlns:p14="http://schemas.microsoft.com/office/powerpoint/2010/main" val="28092256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41437" y="1280319"/>
            <a:ext cx="8686800" cy="6154043"/>
          </a:xfrm>
          <a:prstGeom prst="rect">
            <a:avLst/>
          </a:prstGeom>
          <a:noFill/>
        </p:spPr>
        <p:txBody>
          <a:bodyPr wrap="square" rtlCol="0">
            <a:spAutoFit/>
          </a:bodyPr>
          <a:lstStyle/>
          <a:p>
            <a:r>
              <a:rPr lang="en-US" b="1" dirty="0"/>
              <a:t>CALCULATING THE TEMKIN EXPERIENCE RATINGS</a:t>
            </a:r>
          </a:p>
          <a:p>
            <a:r>
              <a:rPr lang="en-US" dirty="0"/>
              <a:t>Here’s how we calculate the </a:t>
            </a:r>
            <a:r>
              <a:rPr lang="en-US" dirty="0" err="1"/>
              <a:t>Temkin</a:t>
            </a:r>
            <a:r>
              <a:rPr lang="en-US" dirty="0"/>
              <a:t> Experience Rating for each </a:t>
            </a:r>
            <a:r>
              <a:rPr lang="en-US" dirty="0" smtClean="0"/>
              <a:t>company</a:t>
            </a:r>
          </a:p>
          <a:p>
            <a:endParaRPr lang="en-US" dirty="0" smtClean="0"/>
          </a:p>
          <a:p>
            <a:r>
              <a:rPr lang="en-US" dirty="0" smtClean="0"/>
              <a:t>§ </a:t>
            </a:r>
            <a:r>
              <a:rPr lang="en-US" dirty="0"/>
              <a:t>First, for each separate component (</a:t>
            </a:r>
            <a:r>
              <a:rPr lang="en-US" i="1" dirty="0"/>
              <a:t>success, effort, </a:t>
            </a:r>
            <a:r>
              <a:rPr lang="en-US" dirty="0"/>
              <a:t>and </a:t>
            </a:r>
            <a:r>
              <a:rPr lang="en-US" i="1" dirty="0"/>
              <a:t>emotion</a:t>
            </a:r>
            <a:r>
              <a:rPr lang="en-US" dirty="0"/>
              <a:t>), we look at </a:t>
            </a:r>
            <a:r>
              <a:rPr lang="en-US" dirty="0" smtClean="0"/>
              <a:t>the percentage </a:t>
            </a:r>
            <a:r>
              <a:rPr lang="en-US" dirty="0"/>
              <a:t>of consumers who gave the company a high score (“6” or “7”) and </a:t>
            </a:r>
            <a:r>
              <a:rPr lang="en-US" dirty="0" smtClean="0"/>
              <a:t>the percentage </a:t>
            </a:r>
            <a:r>
              <a:rPr lang="en-US" dirty="0"/>
              <a:t>who gave the company a low score (“1,” “2,” or “3”).</a:t>
            </a:r>
          </a:p>
          <a:p>
            <a:endParaRPr lang="en-US" dirty="0" smtClean="0"/>
          </a:p>
          <a:p>
            <a:r>
              <a:rPr lang="en-US" dirty="0" smtClean="0"/>
              <a:t>§ </a:t>
            </a:r>
            <a:r>
              <a:rPr lang="en-US" dirty="0"/>
              <a:t>Second, within each individual component, we subtract the percentage of low </a:t>
            </a:r>
            <a:r>
              <a:rPr lang="en-US" dirty="0" smtClean="0"/>
              <a:t>scores from </a:t>
            </a:r>
            <a:r>
              <a:rPr lang="en-US" dirty="0"/>
              <a:t>the percentage of high scores, which results in three separate ratings for </a:t>
            </a:r>
            <a:r>
              <a:rPr lang="en-US" dirty="0" smtClean="0"/>
              <a:t>each company</a:t>
            </a:r>
            <a:r>
              <a:rPr lang="en-US" dirty="0"/>
              <a:t>, one for each component of the experience.</a:t>
            </a:r>
          </a:p>
          <a:p>
            <a:endParaRPr lang="en-US" dirty="0" smtClean="0"/>
          </a:p>
          <a:p>
            <a:r>
              <a:rPr lang="en-US" dirty="0" smtClean="0"/>
              <a:t>§ </a:t>
            </a:r>
            <a:r>
              <a:rPr lang="en-US" dirty="0"/>
              <a:t>Finally, we average these three component scores for each company to generate </a:t>
            </a:r>
            <a:r>
              <a:rPr lang="en-US" dirty="0" smtClean="0"/>
              <a:t>that firm’s </a:t>
            </a:r>
            <a:r>
              <a:rPr lang="en-US" i="1" dirty="0" err="1"/>
              <a:t>Temkin</a:t>
            </a:r>
            <a:r>
              <a:rPr lang="en-US" i="1" dirty="0"/>
              <a:t> Experience Rating</a:t>
            </a:r>
            <a:r>
              <a:rPr lang="en-US" dirty="0"/>
              <a:t>.</a:t>
            </a:r>
          </a:p>
        </p:txBody>
      </p:sp>
    </p:spTree>
    <p:extLst>
      <p:ext uri="{BB962C8B-B14F-4D97-AF65-F5344CB8AC3E}">
        <p14:creationId xmlns:p14="http://schemas.microsoft.com/office/powerpoint/2010/main" val="7834769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3322637" y="213519"/>
            <a:ext cx="5105400" cy="7094792"/>
          </a:xfrm>
          <a:prstGeom prst="rect">
            <a:avLst/>
          </a:prstGeom>
        </p:spPr>
      </p:pic>
      <p:sp>
        <p:nvSpPr>
          <p:cNvPr id="3" name="Rectangle 2"/>
          <p:cNvSpPr/>
          <p:nvPr/>
        </p:nvSpPr>
        <p:spPr>
          <a:xfrm>
            <a:off x="246122" y="3109119"/>
            <a:ext cx="3073214" cy="1107996"/>
          </a:xfrm>
          <a:prstGeom prst="rect">
            <a:avLst/>
          </a:prstGeom>
          <a:noFill/>
        </p:spPr>
        <p:txBody>
          <a:bodyPr wrap="none" lIns="91440" tIns="45720" rIns="91440" bIns="45720">
            <a:spAutoFit/>
          </a:bodyPr>
          <a:lstStyle/>
          <a:p>
            <a:pPr algn="ctr"/>
            <a:r>
              <a:rPr lang="en-US" sz="66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TOP 50</a:t>
            </a:r>
            <a:endParaRPr lang="en-US" sz="66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Tree>
    <p:extLst>
      <p:ext uri="{BB962C8B-B14F-4D97-AF65-F5344CB8AC3E}">
        <p14:creationId xmlns:p14="http://schemas.microsoft.com/office/powerpoint/2010/main" val="344338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237037" y="213519"/>
            <a:ext cx="5257800" cy="7046114"/>
          </a:xfrm>
          <a:prstGeom prst="rect">
            <a:avLst/>
          </a:prstGeom>
        </p:spPr>
      </p:pic>
      <p:sp>
        <p:nvSpPr>
          <p:cNvPr id="3" name="Rectangle 2"/>
          <p:cNvSpPr/>
          <p:nvPr/>
        </p:nvSpPr>
        <p:spPr>
          <a:xfrm>
            <a:off x="122237" y="4709319"/>
            <a:ext cx="3991079" cy="2123658"/>
          </a:xfrm>
          <a:prstGeom prst="rect">
            <a:avLst/>
          </a:prstGeom>
          <a:noFill/>
        </p:spPr>
        <p:txBody>
          <a:bodyPr wrap="square" lIns="91440" tIns="45720" rIns="91440" bIns="45720">
            <a:spAutoFit/>
          </a:bodyPr>
          <a:lstStyle/>
          <a:p>
            <a:pPr algn="ctr"/>
            <a:r>
              <a:rPr lang="en-US" sz="6600" b="1" cap="none" spc="0" dirty="0" smtClean="0">
                <a:ln w="13462">
                  <a:solidFill>
                    <a:schemeClr val="bg1"/>
                  </a:solidFill>
                  <a:prstDash val="solid"/>
                </a:ln>
                <a:solidFill>
                  <a:srgbClr val="996600"/>
                </a:solidFill>
                <a:effectLst>
                  <a:outerShdw dist="38100" dir="2700000" algn="bl" rotWithShape="0">
                    <a:schemeClr val="accent5"/>
                  </a:outerShdw>
                </a:effectLst>
              </a:rPr>
              <a:t>BOTTOM</a:t>
            </a:r>
          </a:p>
          <a:p>
            <a:pPr algn="ctr"/>
            <a:r>
              <a:rPr lang="en-US" sz="66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 50</a:t>
            </a:r>
            <a:endParaRPr lang="en-US" sz="66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Tree>
    <p:extLst>
      <p:ext uri="{BB962C8B-B14F-4D97-AF65-F5344CB8AC3E}">
        <p14:creationId xmlns:p14="http://schemas.microsoft.com/office/powerpoint/2010/main" val="7962520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333338" y="2464743"/>
            <a:ext cx="242374" cy="461665"/>
          </a:xfrm>
          <a:prstGeom prst="rect">
            <a:avLst/>
          </a:prstGeom>
        </p:spPr>
        <p:txBody>
          <a:bodyPr wrap="none">
            <a:spAutoFit/>
          </a:bodyPr>
          <a:lstStyle/>
          <a:p>
            <a:r>
              <a:rPr lang="en-US" b="1" baseline="30000" dirty="0">
                <a:solidFill>
                  <a:srgbClr val="000000"/>
                </a:solidFill>
                <a:latin typeface="ArialMT" charset="0"/>
              </a:rPr>
              <a:t> </a:t>
            </a:r>
            <a:endParaRPr lang="en-US" dirty="0"/>
          </a:p>
        </p:txBody>
      </p:sp>
      <p:sp>
        <p:nvSpPr>
          <p:cNvPr id="3" name="Rectangle 2"/>
          <p:cNvSpPr/>
          <p:nvPr/>
        </p:nvSpPr>
        <p:spPr>
          <a:xfrm>
            <a:off x="4566701" y="3707756"/>
            <a:ext cx="242374" cy="461665"/>
          </a:xfrm>
          <a:prstGeom prst="rect">
            <a:avLst/>
          </a:prstGeom>
        </p:spPr>
        <p:txBody>
          <a:bodyPr wrap="none">
            <a:spAutoFit/>
          </a:bodyPr>
          <a:lstStyle/>
          <a:p>
            <a:r>
              <a:rPr lang="en-US" b="1" baseline="30000" dirty="0">
                <a:solidFill>
                  <a:srgbClr val="000000"/>
                </a:solidFill>
                <a:latin typeface="ArialMT" charset="0"/>
              </a:rPr>
              <a:t> </a:t>
            </a:r>
            <a:endParaRPr lang="en-US" dirty="0"/>
          </a:p>
        </p:txBody>
      </p:sp>
      <p:sp>
        <p:nvSpPr>
          <p:cNvPr id="5" name="TextBox 4"/>
          <p:cNvSpPr txBox="1"/>
          <p:nvPr/>
        </p:nvSpPr>
        <p:spPr>
          <a:xfrm>
            <a:off x="1341437" y="468025"/>
            <a:ext cx="8610600" cy="1077218"/>
          </a:xfrm>
          <a:prstGeom prst="rect">
            <a:avLst/>
          </a:prstGeom>
          <a:noFill/>
        </p:spPr>
        <p:txBody>
          <a:bodyPr wrap="square" rtlCol="0">
            <a:spAutoFit/>
          </a:bodyPr>
          <a:lstStyle/>
          <a:p>
            <a:pPr algn="ctr"/>
            <a:r>
              <a:rPr lang="en-US" sz="3200" b="1" dirty="0" smtClean="0">
                <a:solidFill>
                  <a:srgbClr val="C00000"/>
                </a:solidFill>
              </a:rPr>
              <a:t>The </a:t>
            </a:r>
            <a:r>
              <a:rPr lang="en-US" sz="3200" b="1" dirty="0" err="1" smtClean="0">
                <a:solidFill>
                  <a:srgbClr val="C00000"/>
                </a:solidFill>
              </a:rPr>
              <a:t>Temkin</a:t>
            </a:r>
            <a:r>
              <a:rPr lang="en-US" sz="3200" b="1" dirty="0" smtClean="0">
                <a:solidFill>
                  <a:srgbClr val="C00000"/>
                </a:solidFill>
              </a:rPr>
              <a:t> Experience Ratings is based on the three Components of an Experience</a:t>
            </a:r>
            <a:endParaRPr lang="en-US" sz="3200" b="1" dirty="0">
              <a:solidFill>
                <a:srgbClr val="C00000"/>
              </a:solidFill>
            </a:endParaRPr>
          </a:p>
        </p:txBody>
      </p:sp>
      <p:graphicFrame>
        <p:nvGraphicFramePr>
          <p:cNvPr id="6" name="Diagram 5"/>
          <p:cNvGraphicFramePr/>
          <p:nvPr>
            <p:extLst>
              <p:ext uri="{D42A27DB-BD31-4B8C-83A1-F6EECF244321}">
                <p14:modId xmlns:p14="http://schemas.microsoft.com/office/powerpoint/2010/main" val="4058915239"/>
              </p:ext>
            </p:extLst>
          </p:nvPr>
        </p:nvGraphicFramePr>
        <p:xfrm>
          <a:off x="1691746" y="1820612"/>
          <a:ext cx="6766983" cy="45113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909687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27237" y="899319"/>
            <a:ext cx="7086600" cy="646331"/>
          </a:xfrm>
          <a:prstGeom prst="rect">
            <a:avLst/>
          </a:prstGeom>
          <a:noFill/>
        </p:spPr>
        <p:txBody>
          <a:bodyPr wrap="square" rtlCol="0">
            <a:spAutoFit/>
          </a:bodyPr>
          <a:lstStyle/>
          <a:p>
            <a:pPr algn="ctr"/>
            <a:r>
              <a:rPr lang="en-US" sz="3600" b="1" dirty="0" smtClean="0">
                <a:solidFill>
                  <a:srgbClr val="C00000"/>
                </a:solidFill>
              </a:rPr>
              <a:t>Success </a:t>
            </a:r>
            <a:r>
              <a:rPr lang="en-US" sz="3600" dirty="0" smtClean="0"/>
              <a:t>Experience Component</a:t>
            </a:r>
            <a:endParaRPr lang="en-US" sz="3600" dirty="0"/>
          </a:p>
        </p:txBody>
      </p:sp>
      <p:sp>
        <p:nvSpPr>
          <p:cNvPr id="3" name="TextBox 2"/>
          <p:cNvSpPr txBox="1"/>
          <p:nvPr/>
        </p:nvSpPr>
        <p:spPr>
          <a:xfrm>
            <a:off x="808037" y="2042319"/>
            <a:ext cx="8610600" cy="1384995"/>
          </a:xfrm>
          <a:prstGeom prst="rect">
            <a:avLst/>
          </a:prstGeom>
          <a:noFill/>
        </p:spPr>
        <p:txBody>
          <a:bodyPr wrap="square" rtlCol="0">
            <a:spAutoFit/>
          </a:bodyPr>
          <a:lstStyle/>
          <a:p>
            <a:pPr algn="ctr"/>
            <a:r>
              <a:rPr lang="en-US" sz="2800" dirty="0" smtClean="0"/>
              <a:t>Thinking of your most recent interactions with each of these companies, to what degree were you able to accomplish what you wanted to do?</a:t>
            </a:r>
            <a:endParaRPr lang="en-US" sz="2800" dirty="0"/>
          </a:p>
        </p:txBody>
      </p:sp>
      <p:sp>
        <p:nvSpPr>
          <p:cNvPr id="4" name="TextBox 3"/>
          <p:cNvSpPr txBox="1"/>
          <p:nvPr/>
        </p:nvSpPr>
        <p:spPr>
          <a:xfrm>
            <a:off x="1112837" y="4404519"/>
            <a:ext cx="8077200" cy="584775"/>
          </a:xfrm>
          <a:prstGeom prst="rect">
            <a:avLst/>
          </a:prstGeom>
          <a:noFill/>
        </p:spPr>
        <p:txBody>
          <a:bodyPr wrap="square" rtlCol="0">
            <a:spAutoFit/>
          </a:bodyPr>
          <a:lstStyle/>
          <a:p>
            <a:pPr algn="ctr"/>
            <a:r>
              <a:rPr lang="en-US" sz="3200" b="1" smtClean="0">
                <a:solidFill>
                  <a:srgbClr val="C00000"/>
                </a:solidFill>
              </a:rPr>
              <a:t>1	2	3	4	5	6	7</a:t>
            </a:r>
            <a:endParaRPr lang="en-US" sz="3200" b="1">
              <a:solidFill>
                <a:srgbClr val="C00000"/>
              </a:solidFill>
            </a:endParaRPr>
          </a:p>
        </p:txBody>
      </p:sp>
      <p:sp>
        <p:nvSpPr>
          <p:cNvPr id="5" name="TextBox 4"/>
          <p:cNvSpPr txBox="1"/>
          <p:nvPr/>
        </p:nvSpPr>
        <p:spPr>
          <a:xfrm>
            <a:off x="1798637" y="4989294"/>
            <a:ext cx="1219200" cy="584775"/>
          </a:xfrm>
          <a:prstGeom prst="rect">
            <a:avLst/>
          </a:prstGeom>
          <a:noFill/>
        </p:spPr>
        <p:txBody>
          <a:bodyPr wrap="square" rtlCol="0">
            <a:spAutoFit/>
          </a:bodyPr>
          <a:lstStyle/>
          <a:p>
            <a:pPr algn="ctr"/>
            <a:r>
              <a:rPr lang="en-US" sz="1600" smtClean="0"/>
              <a:t>Completely Failed</a:t>
            </a:r>
            <a:endParaRPr lang="en-US" sz="1600"/>
          </a:p>
        </p:txBody>
      </p:sp>
      <p:sp>
        <p:nvSpPr>
          <p:cNvPr id="6" name="TextBox 5"/>
          <p:cNvSpPr txBox="1"/>
          <p:nvPr/>
        </p:nvSpPr>
        <p:spPr>
          <a:xfrm>
            <a:off x="4503737" y="4989294"/>
            <a:ext cx="1219200" cy="338554"/>
          </a:xfrm>
          <a:prstGeom prst="rect">
            <a:avLst/>
          </a:prstGeom>
          <a:noFill/>
        </p:spPr>
        <p:txBody>
          <a:bodyPr wrap="square" rtlCol="0">
            <a:spAutoFit/>
          </a:bodyPr>
          <a:lstStyle/>
          <a:p>
            <a:pPr algn="ctr"/>
            <a:r>
              <a:rPr lang="en-US" sz="1600" dirty="0" smtClean="0"/>
              <a:t>Neutral</a:t>
            </a:r>
            <a:endParaRPr lang="en-US" sz="1600" dirty="0"/>
          </a:p>
        </p:txBody>
      </p:sp>
      <p:sp>
        <p:nvSpPr>
          <p:cNvPr id="7" name="TextBox 6"/>
          <p:cNvSpPr txBox="1"/>
          <p:nvPr/>
        </p:nvSpPr>
        <p:spPr>
          <a:xfrm>
            <a:off x="7284182" y="4989294"/>
            <a:ext cx="1219200" cy="584775"/>
          </a:xfrm>
          <a:prstGeom prst="rect">
            <a:avLst/>
          </a:prstGeom>
          <a:noFill/>
        </p:spPr>
        <p:txBody>
          <a:bodyPr wrap="square" rtlCol="0">
            <a:spAutoFit/>
          </a:bodyPr>
          <a:lstStyle/>
          <a:p>
            <a:pPr algn="ctr"/>
            <a:r>
              <a:rPr lang="en-US" sz="1600" dirty="0" smtClean="0"/>
              <a:t>Completely Succeeded</a:t>
            </a:r>
            <a:endParaRPr lang="en-US" sz="1600" dirty="0"/>
          </a:p>
        </p:txBody>
      </p:sp>
      <p:sp>
        <p:nvSpPr>
          <p:cNvPr id="8" name="Rectangle 7"/>
          <p:cNvSpPr/>
          <p:nvPr/>
        </p:nvSpPr>
        <p:spPr>
          <a:xfrm>
            <a:off x="7322709" y="4412884"/>
            <a:ext cx="1142145" cy="1219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830447" y="4417891"/>
            <a:ext cx="1142145" cy="1219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771750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27237" y="899319"/>
            <a:ext cx="7086600" cy="646331"/>
          </a:xfrm>
          <a:prstGeom prst="rect">
            <a:avLst/>
          </a:prstGeom>
          <a:noFill/>
        </p:spPr>
        <p:txBody>
          <a:bodyPr wrap="square" rtlCol="0">
            <a:spAutoFit/>
          </a:bodyPr>
          <a:lstStyle/>
          <a:p>
            <a:pPr algn="ctr"/>
            <a:r>
              <a:rPr lang="en-US" sz="3600" b="1" dirty="0" smtClean="0">
                <a:solidFill>
                  <a:srgbClr val="C00000"/>
                </a:solidFill>
              </a:rPr>
              <a:t>Effort </a:t>
            </a:r>
            <a:r>
              <a:rPr lang="en-US" sz="3600" dirty="0" smtClean="0"/>
              <a:t>Experience Component</a:t>
            </a:r>
            <a:endParaRPr lang="en-US" sz="3600" dirty="0"/>
          </a:p>
        </p:txBody>
      </p:sp>
      <p:sp>
        <p:nvSpPr>
          <p:cNvPr id="3" name="TextBox 2"/>
          <p:cNvSpPr txBox="1"/>
          <p:nvPr/>
        </p:nvSpPr>
        <p:spPr>
          <a:xfrm>
            <a:off x="808037" y="2042319"/>
            <a:ext cx="8610600" cy="1384995"/>
          </a:xfrm>
          <a:prstGeom prst="rect">
            <a:avLst/>
          </a:prstGeom>
          <a:noFill/>
        </p:spPr>
        <p:txBody>
          <a:bodyPr wrap="square" rtlCol="0">
            <a:spAutoFit/>
          </a:bodyPr>
          <a:lstStyle/>
          <a:p>
            <a:pPr algn="ctr"/>
            <a:r>
              <a:rPr lang="en-US" sz="2800" dirty="0" smtClean="0"/>
              <a:t>Thinking of your most recent interactions with each of these companies, how easy was it to interact with the company?</a:t>
            </a:r>
            <a:endParaRPr lang="en-US" sz="2800" dirty="0"/>
          </a:p>
        </p:txBody>
      </p:sp>
      <p:sp>
        <p:nvSpPr>
          <p:cNvPr id="4" name="TextBox 3"/>
          <p:cNvSpPr txBox="1"/>
          <p:nvPr/>
        </p:nvSpPr>
        <p:spPr>
          <a:xfrm>
            <a:off x="1112837" y="4404519"/>
            <a:ext cx="8077200" cy="584775"/>
          </a:xfrm>
          <a:prstGeom prst="rect">
            <a:avLst/>
          </a:prstGeom>
          <a:noFill/>
        </p:spPr>
        <p:txBody>
          <a:bodyPr wrap="square" rtlCol="0">
            <a:spAutoFit/>
          </a:bodyPr>
          <a:lstStyle/>
          <a:p>
            <a:pPr algn="ctr"/>
            <a:r>
              <a:rPr lang="en-US" sz="3200" b="1" smtClean="0">
                <a:solidFill>
                  <a:srgbClr val="C00000"/>
                </a:solidFill>
              </a:rPr>
              <a:t>1	2	3	4	5	6	7</a:t>
            </a:r>
            <a:endParaRPr lang="en-US" sz="3200" b="1">
              <a:solidFill>
                <a:srgbClr val="C00000"/>
              </a:solidFill>
            </a:endParaRPr>
          </a:p>
        </p:txBody>
      </p:sp>
      <p:sp>
        <p:nvSpPr>
          <p:cNvPr id="5" name="TextBox 4"/>
          <p:cNvSpPr txBox="1"/>
          <p:nvPr/>
        </p:nvSpPr>
        <p:spPr>
          <a:xfrm>
            <a:off x="1798637" y="4989294"/>
            <a:ext cx="1219200" cy="584775"/>
          </a:xfrm>
          <a:prstGeom prst="rect">
            <a:avLst/>
          </a:prstGeom>
          <a:noFill/>
        </p:spPr>
        <p:txBody>
          <a:bodyPr wrap="square" rtlCol="0">
            <a:spAutoFit/>
          </a:bodyPr>
          <a:lstStyle/>
          <a:p>
            <a:pPr algn="ctr"/>
            <a:r>
              <a:rPr lang="en-US" sz="1600" dirty="0" smtClean="0"/>
              <a:t>Very Difficult</a:t>
            </a:r>
            <a:endParaRPr lang="en-US" sz="1600" dirty="0"/>
          </a:p>
        </p:txBody>
      </p:sp>
      <p:sp>
        <p:nvSpPr>
          <p:cNvPr id="6" name="TextBox 5"/>
          <p:cNvSpPr txBox="1"/>
          <p:nvPr/>
        </p:nvSpPr>
        <p:spPr>
          <a:xfrm>
            <a:off x="4503737" y="4989294"/>
            <a:ext cx="1219200" cy="338554"/>
          </a:xfrm>
          <a:prstGeom prst="rect">
            <a:avLst/>
          </a:prstGeom>
          <a:noFill/>
        </p:spPr>
        <p:txBody>
          <a:bodyPr wrap="square" rtlCol="0">
            <a:spAutoFit/>
          </a:bodyPr>
          <a:lstStyle/>
          <a:p>
            <a:pPr algn="ctr"/>
            <a:r>
              <a:rPr lang="en-US" sz="1600" dirty="0" smtClean="0"/>
              <a:t>Neutral</a:t>
            </a:r>
            <a:endParaRPr lang="en-US" sz="1600" dirty="0"/>
          </a:p>
        </p:txBody>
      </p:sp>
      <p:sp>
        <p:nvSpPr>
          <p:cNvPr id="7" name="TextBox 6"/>
          <p:cNvSpPr txBox="1"/>
          <p:nvPr/>
        </p:nvSpPr>
        <p:spPr>
          <a:xfrm>
            <a:off x="7284182" y="4989294"/>
            <a:ext cx="1067655" cy="584775"/>
          </a:xfrm>
          <a:prstGeom prst="rect">
            <a:avLst/>
          </a:prstGeom>
          <a:noFill/>
        </p:spPr>
        <p:txBody>
          <a:bodyPr wrap="square" rtlCol="0">
            <a:spAutoFit/>
          </a:bodyPr>
          <a:lstStyle/>
          <a:p>
            <a:pPr algn="ctr"/>
            <a:r>
              <a:rPr lang="en-US" sz="1600" smtClean="0"/>
              <a:t>Very Easy</a:t>
            </a:r>
            <a:endParaRPr lang="en-US" sz="1600" dirty="0"/>
          </a:p>
        </p:txBody>
      </p:sp>
      <p:sp>
        <p:nvSpPr>
          <p:cNvPr id="8" name="Rectangle 7"/>
          <p:cNvSpPr/>
          <p:nvPr/>
        </p:nvSpPr>
        <p:spPr>
          <a:xfrm>
            <a:off x="7359527" y="4404519"/>
            <a:ext cx="1142145" cy="1219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798637" y="4404519"/>
            <a:ext cx="1142145" cy="1219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922207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27237" y="899319"/>
            <a:ext cx="7086600" cy="646331"/>
          </a:xfrm>
          <a:prstGeom prst="rect">
            <a:avLst/>
          </a:prstGeom>
          <a:noFill/>
        </p:spPr>
        <p:txBody>
          <a:bodyPr wrap="square" rtlCol="0">
            <a:spAutoFit/>
          </a:bodyPr>
          <a:lstStyle/>
          <a:p>
            <a:pPr algn="ctr"/>
            <a:r>
              <a:rPr lang="en-US" sz="3600" b="1" dirty="0" smtClean="0">
                <a:solidFill>
                  <a:srgbClr val="C00000"/>
                </a:solidFill>
              </a:rPr>
              <a:t>Emotion </a:t>
            </a:r>
            <a:r>
              <a:rPr lang="en-US" sz="3600" dirty="0" smtClean="0"/>
              <a:t>Experience Component</a:t>
            </a:r>
            <a:endParaRPr lang="en-US" sz="3600" dirty="0"/>
          </a:p>
        </p:txBody>
      </p:sp>
      <p:sp>
        <p:nvSpPr>
          <p:cNvPr id="3" name="TextBox 2"/>
          <p:cNvSpPr txBox="1"/>
          <p:nvPr/>
        </p:nvSpPr>
        <p:spPr>
          <a:xfrm>
            <a:off x="808037" y="2042319"/>
            <a:ext cx="8610600" cy="1384995"/>
          </a:xfrm>
          <a:prstGeom prst="rect">
            <a:avLst/>
          </a:prstGeom>
          <a:noFill/>
        </p:spPr>
        <p:txBody>
          <a:bodyPr wrap="square" rtlCol="0">
            <a:spAutoFit/>
          </a:bodyPr>
          <a:lstStyle/>
          <a:p>
            <a:pPr algn="ctr"/>
            <a:r>
              <a:rPr lang="en-US" sz="2800" dirty="0" smtClean="0"/>
              <a:t>Thinking of your most recent interactions with each of these companies, how did you feel about those interactions?</a:t>
            </a:r>
            <a:endParaRPr lang="en-US" sz="2800" dirty="0"/>
          </a:p>
        </p:txBody>
      </p:sp>
      <p:sp>
        <p:nvSpPr>
          <p:cNvPr id="4" name="TextBox 3"/>
          <p:cNvSpPr txBox="1"/>
          <p:nvPr/>
        </p:nvSpPr>
        <p:spPr>
          <a:xfrm>
            <a:off x="1112837" y="4404519"/>
            <a:ext cx="8077200" cy="584775"/>
          </a:xfrm>
          <a:prstGeom prst="rect">
            <a:avLst/>
          </a:prstGeom>
          <a:noFill/>
        </p:spPr>
        <p:txBody>
          <a:bodyPr wrap="square" rtlCol="0">
            <a:spAutoFit/>
          </a:bodyPr>
          <a:lstStyle/>
          <a:p>
            <a:pPr algn="ctr"/>
            <a:r>
              <a:rPr lang="en-US" sz="3200" b="1" smtClean="0">
                <a:solidFill>
                  <a:srgbClr val="C00000"/>
                </a:solidFill>
              </a:rPr>
              <a:t>1	2	3	4	5	6	7</a:t>
            </a:r>
            <a:endParaRPr lang="en-US" sz="3200" b="1">
              <a:solidFill>
                <a:srgbClr val="C00000"/>
              </a:solidFill>
            </a:endParaRPr>
          </a:p>
        </p:txBody>
      </p:sp>
      <p:sp>
        <p:nvSpPr>
          <p:cNvPr id="5" name="TextBox 4"/>
          <p:cNvSpPr txBox="1"/>
          <p:nvPr/>
        </p:nvSpPr>
        <p:spPr>
          <a:xfrm>
            <a:off x="1798637" y="4989294"/>
            <a:ext cx="1219200" cy="338554"/>
          </a:xfrm>
          <a:prstGeom prst="rect">
            <a:avLst/>
          </a:prstGeom>
          <a:noFill/>
        </p:spPr>
        <p:txBody>
          <a:bodyPr wrap="square" rtlCol="0">
            <a:spAutoFit/>
          </a:bodyPr>
          <a:lstStyle/>
          <a:p>
            <a:pPr algn="ctr"/>
            <a:r>
              <a:rPr lang="en-US" sz="1600" dirty="0" smtClean="0"/>
              <a:t>Upset</a:t>
            </a:r>
            <a:endParaRPr lang="en-US" sz="1600" dirty="0"/>
          </a:p>
        </p:txBody>
      </p:sp>
      <p:sp>
        <p:nvSpPr>
          <p:cNvPr id="6" name="TextBox 5"/>
          <p:cNvSpPr txBox="1"/>
          <p:nvPr/>
        </p:nvSpPr>
        <p:spPr>
          <a:xfrm>
            <a:off x="4503737" y="4989294"/>
            <a:ext cx="1219200" cy="338554"/>
          </a:xfrm>
          <a:prstGeom prst="rect">
            <a:avLst/>
          </a:prstGeom>
          <a:noFill/>
        </p:spPr>
        <p:txBody>
          <a:bodyPr wrap="square" rtlCol="0">
            <a:spAutoFit/>
          </a:bodyPr>
          <a:lstStyle/>
          <a:p>
            <a:pPr algn="ctr"/>
            <a:r>
              <a:rPr lang="en-US" sz="1600" dirty="0" smtClean="0"/>
              <a:t>Neutral</a:t>
            </a:r>
            <a:endParaRPr lang="en-US" sz="1600" dirty="0"/>
          </a:p>
        </p:txBody>
      </p:sp>
      <p:sp>
        <p:nvSpPr>
          <p:cNvPr id="7" name="TextBox 6"/>
          <p:cNvSpPr txBox="1"/>
          <p:nvPr/>
        </p:nvSpPr>
        <p:spPr>
          <a:xfrm>
            <a:off x="7284182" y="4989294"/>
            <a:ext cx="1219200" cy="338554"/>
          </a:xfrm>
          <a:prstGeom prst="rect">
            <a:avLst/>
          </a:prstGeom>
          <a:noFill/>
        </p:spPr>
        <p:txBody>
          <a:bodyPr wrap="square" rtlCol="0">
            <a:spAutoFit/>
          </a:bodyPr>
          <a:lstStyle/>
          <a:p>
            <a:pPr algn="ctr"/>
            <a:r>
              <a:rPr lang="en-US" sz="1600" dirty="0" smtClean="0"/>
              <a:t>Delighted</a:t>
            </a:r>
            <a:endParaRPr lang="en-US" sz="1600" dirty="0"/>
          </a:p>
        </p:txBody>
      </p:sp>
      <p:sp>
        <p:nvSpPr>
          <p:cNvPr id="9" name="Rectangle 8"/>
          <p:cNvSpPr/>
          <p:nvPr/>
        </p:nvSpPr>
        <p:spPr>
          <a:xfrm>
            <a:off x="7361237" y="4404519"/>
            <a:ext cx="1142145" cy="1219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800347" y="4404519"/>
            <a:ext cx="1142145" cy="1219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615111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93837" y="2270919"/>
            <a:ext cx="7924800" cy="2677656"/>
          </a:xfrm>
          <a:prstGeom prst="rect">
            <a:avLst/>
          </a:prstGeom>
          <a:noFill/>
        </p:spPr>
        <p:txBody>
          <a:bodyPr wrap="square" rtlCol="0">
            <a:spAutoFit/>
          </a:bodyPr>
          <a:lstStyle/>
          <a:p>
            <a:r>
              <a:rPr lang="en-US" sz="2800" dirty="0"/>
              <a:t>For each component, we take the percentage of consumers that gave a </a:t>
            </a:r>
            <a:r>
              <a:rPr lang="en-US" sz="2800" b="1" dirty="0"/>
              <a:t>rating</a:t>
            </a:r>
            <a:r>
              <a:rPr lang="en-US" sz="2800" dirty="0"/>
              <a:t> of 6 or 7 and subtract the percentage that gave a </a:t>
            </a:r>
            <a:r>
              <a:rPr lang="en-US" sz="2800" b="1" dirty="0"/>
              <a:t>rating</a:t>
            </a:r>
            <a:r>
              <a:rPr lang="en-US" sz="2800" dirty="0"/>
              <a:t> of 1, 2, or 3. ... The overall </a:t>
            </a:r>
            <a:r>
              <a:rPr lang="en-US" sz="2800" b="1" dirty="0" err="1"/>
              <a:t>Temkin</a:t>
            </a:r>
            <a:r>
              <a:rPr lang="en-US" sz="2800" b="1" dirty="0"/>
              <a:t> Experience Rating</a:t>
            </a:r>
            <a:r>
              <a:rPr lang="en-US" sz="2800" dirty="0"/>
              <a:t> is an average of the three “net goodness” percentages.</a:t>
            </a:r>
          </a:p>
        </p:txBody>
      </p:sp>
      <p:sp>
        <p:nvSpPr>
          <p:cNvPr id="3" name="TextBox 2"/>
          <p:cNvSpPr txBox="1"/>
          <p:nvPr/>
        </p:nvSpPr>
        <p:spPr>
          <a:xfrm>
            <a:off x="2941637" y="1088450"/>
            <a:ext cx="5029200" cy="646331"/>
          </a:xfrm>
          <a:prstGeom prst="rect">
            <a:avLst/>
          </a:prstGeom>
          <a:noFill/>
        </p:spPr>
        <p:txBody>
          <a:bodyPr wrap="square" rtlCol="0">
            <a:spAutoFit/>
          </a:bodyPr>
          <a:lstStyle/>
          <a:p>
            <a:pPr algn="ctr"/>
            <a:r>
              <a:rPr lang="en-US" sz="3600" dirty="0" smtClean="0">
                <a:solidFill>
                  <a:srgbClr val="CC6600"/>
                </a:solidFill>
              </a:rPr>
              <a:t>TEMKIN METHODS</a:t>
            </a:r>
            <a:endParaRPr lang="en-US" sz="3600" dirty="0">
              <a:solidFill>
                <a:srgbClr val="CC6600"/>
              </a:solidFill>
            </a:endParaRPr>
          </a:p>
        </p:txBody>
      </p:sp>
    </p:spTree>
    <p:extLst>
      <p:ext uri="{BB962C8B-B14F-4D97-AF65-F5344CB8AC3E}">
        <p14:creationId xmlns:p14="http://schemas.microsoft.com/office/powerpoint/2010/main" val="35523989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112837" y="2118519"/>
            <a:ext cx="8534400" cy="4524315"/>
          </a:xfrm>
          <a:prstGeom prst="rect">
            <a:avLst/>
          </a:prstGeom>
        </p:spPr>
        <p:txBody>
          <a:bodyPr wrap="square">
            <a:spAutoFit/>
          </a:bodyPr>
          <a:lstStyle/>
          <a:p>
            <a:r>
              <a:rPr lang="en-US" sz="3200" dirty="0">
                <a:solidFill>
                  <a:prstClr val="black"/>
                </a:solidFill>
                <a:latin typeface="Arial" charset="0"/>
                <a:ea typeface="Arial" charset="0"/>
                <a:cs typeface="Arial" charset="0"/>
              </a:rPr>
              <a:t>To come up with its rankings, </a:t>
            </a:r>
            <a:r>
              <a:rPr lang="en-US" sz="3200" dirty="0" err="1">
                <a:solidFill>
                  <a:prstClr val="black"/>
                </a:solidFill>
                <a:latin typeface="Arial" charset="0"/>
                <a:ea typeface="Arial" charset="0"/>
                <a:cs typeface="Arial" charset="0"/>
              </a:rPr>
              <a:t>Temkin</a:t>
            </a:r>
            <a:r>
              <a:rPr lang="en-US" sz="3200" dirty="0">
                <a:solidFill>
                  <a:prstClr val="black"/>
                </a:solidFill>
                <a:latin typeface="Arial" charset="0"/>
                <a:ea typeface="Arial" charset="0"/>
                <a:cs typeface="Arial" charset="0"/>
              </a:rPr>
              <a:t> surveyed 10,000 U.S. consumers January 2014 for their experiences with 268 national and regional companies. </a:t>
            </a:r>
            <a:endParaRPr lang="en-US" sz="3200" dirty="0" smtClean="0">
              <a:solidFill>
                <a:prstClr val="black"/>
              </a:solidFill>
              <a:latin typeface="Arial" charset="0"/>
              <a:ea typeface="Arial" charset="0"/>
              <a:cs typeface="Arial" charset="0"/>
            </a:endParaRPr>
          </a:p>
          <a:p>
            <a:endParaRPr lang="en-US" sz="3200" dirty="0">
              <a:solidFill>
                <a:prstClr val="black"/>
              </a:solidFill>
              <a:latin typeface="Arial" charset="0"/>
              <a:ea typeface="Arial" charset="0"/>
              <a:cs typeface="Arial" charset="0"/>
            </a:endParaRPr>
          </a:p>
          <a:p>
            <a:r>
              <a:rPr lang="en-US" sz="3200" dirty="0" err="1" smtClean="0">
                <a:solidFill>
                  <a:prstClr val="black"/>
                </a:solidFill>
                <a:latin typeface="Arial" charset="0"/>
                <a:ea typeface="Arial" charset="0"/>
                <a:cs typeface="Arial" charset="0"/>
              </a:rPr>
              <a:t>Temkin</a:t>
            </a:r>
            <a:r>
              <a:rPr lang="en-US" sz="3200" dirty="0" smtClean="0">
                <a:solidFill>
                  <a:prstClr val="black"/>
                </a:solidFill>
                <a:latin typeface="Arial" charset="0"/>
                <a:ea typeface="Arial" charset="0"/>
                <a:cs typeface="Arial" charset="0"/>
              </a:rPr>
              <a:t> </a:t>
            </a:r>
            <a:r>
              <a:rPr lang="en-US" sz="3200" dirty="0">
                <a:solidFill>
                  <a:prstClr val="black"/>
                </a:solidFill>
                <a:latin typeface="Arial" charset="0"/>
                <a:ea typeface="Arial" charset="0"/>
                <a:cs typeface="Arial" charset="0"/>
              </a:rPr>
              <a:t>also ranked firms </a:t>
            </a:r>
            <a:r>
              <a:rPr lang="en-US" sz="3200" dirty="0" smtClean="0">
                <a:solidFill>
                  <a:prstClr val="black"/>
                </a:solidFill>
                <a:latin typeface="Arial" charset="0"/>
                <a:ea typeface="Arial" charset="0"/>
                <a:cs typeface="Arial" charset="0"/>
              </a:rPr>
              <a:t>for </a:t>
            </a:r>
            <a:r>
              <a:rPr lang="en-US" sz="3200" dirty="0" smtClean="0">
                <a:solidFill>
                  <a:srgbClr val="C00000"/>
                </a:solidFill>
                <a:latin typeface="Arial" charset="0"/>
                <a:ea typeface="Arial" charset="0"/>
                <a:cs typeface="Arial" charset="0"/>
              </a:rPr>
              <a:t>Trust</a:t>
            </a:r>
            <a:r>
              <a:rPr lang="en-US" sz="3200" dirty="0" smtClean="0">
                <a:solidFill>
                  <a:prstClr val="black"/>
                </a:solidFill>
                <a:latin typeface="Arial" charset="0"/>
                <a:ea typeface="Arial" charset="0"/>
                <a:cs typeface="Arial" charset="0"/>
              </a:rPr>
              <a:t> and </a:t>
            </a:r>
            <a:r>
              <a:rPr lang="en-US" sz="3200" dirty="0" smtClean="0">
                <a:solidFill>
                  <a:srgbClr val="C00000"/>
                </a:solidFill>
                <a:latin typeface="Arial" charset="0"/>
                <a:ea typeface="Arial" charset="0"/>
                <a:cs typeface="Arial" charset="0"/>
              </a:rPr>
              <a:t>Forgiveness</a:t>
            </a:r>
            <a:r>
              <a:rPr lang="en-US" sz="3200" dirty="0" smtClean="0">
                <a:solidFill>
                  <a:prstClr val="black"/>
                </a:solidFill>
                <a:latin typeface="Arial" charset="0"/>
                <a:ea typeface="Arial" charset="0"/>
                <a:cs typeface="Arial" charset="0"/>
              </a:rPr>
              <a:t> (how likely consumers are to forgive a company if it delivers a bad experience). </a:t>
            </a:r>
            <a:endParaRPr lang="en-US" sz="3200" dirty="0">
              <a:latin typeface="Arial" charset="0"/>
              <a:ea typeface="Arial" charset="0"/>
              <a:cs typeface="Arial" charset="0"/>
            </a:endParaRPr>
          </a:p>
        </p:txBody>
      </p:sp>
      <p:sp>
        <p:nvSpPr>
          <p:cNvPr id="2" name="TextBox 1"/>
          <p:cNvSpPr txBox="1"/>
          <p:nvPr/>
        </p:nvSpPr>
        <p:spPr>
          <a:xfrm>
            <a:off x="2255837" y="746919"/>
            <a:ext cx="6248400" cy="707886"/>
          </a:xfrm>
          <a:prstGeom prst="rect">
            <a:avLst/>
          </a:prstGeom>
          <a:noFill/>
        </p:spPr>
        <p:txBody>
          <a:bodyPr wrap="square" rtlCol="0">
            <a:spAutoFit/>
          </a:bodyPr>
          <a:lstStyle/>
          <a:p>
            <a:pPr algn="ctr"/>
            <a:r>
              <a:rPr lang="en-US" sz="4000" b="1" smtClean="0">
                <a:solidFill>
                  <a:srgbClr val="C00000"/>
                </a:solidFill>
              </a:rPr>
              <a:t>SURVEY SAMPLE SIZE</a:t>
            </a:r>
            <a:endParaRPr lang="en-US" sz="4000" b="1">
              <a:solidFill>
                <a:srgbClr val="C00000"/>
              </a:solidFill>
            </a:endParaRPr>
          </a:p>
        </p:txBody>
      </p:sp>
    </p:spTree>
    <p:extLst>
      <p:ext uri="{BB962C8B-B14F-4D97-AF65-F5344CB8AC3E}">
        <p14:creationId xmlns:p14="http://schemas.microsoft.com/office/powerpoint/2010/main" val="17223453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65237" y="2042319"/>
            <a:ext cx="8532812" cy="4401205"/>
          </a:xfrm>
          <a:prstGeom prst="rect">
            <a:avLst/>
          </a:prstGeom>
        </p:spPr>
        <p:txBody>
          <a:bodyPr wrap="square">
            <a:spAutoFit/>
          </a:bodyPr>
          <a:lstStyle/>
          <a:p>
            <a:r>
              <a:rPr lang="en-US" sz="2800" dirty="0" err="1" smtClean="0">
                <a:solidFill>
                  <a:prstClr val="black"/>
                </a:solidFill>
                <a:latin typeface="Arial" charset="0"/>
                <a:ea typeface="Arial" charset="0"/>
                <a:cs typeface="Arial" charset="0"/>
              </a:rPr>
              <a:t>Temkin</a:t>
            </a:r>
            <a:r>
              <a:rPr lang="en-US" sz="2800" dirty="0" smtClean="0">
                <a:solidFill>
                  <a:prstClr val="black"/>
                </a:solidFill>
                <a:latin typeface="Arial" charset="0"/>
                <a:ea typeface="Arial" charset="0"/>
                <a:cs typeface="Arial" charset="0"/>
              </a:rPr>
              <a:t> </a:t>
            </a:r>
            <a:r>
              <a:rPr lang="en-US" sz="2800" dirty="0">
                <a:solidFill>
                  <a:prstClr val="black"/>
                </a:solidFill>
                <a:latin typeface="Arial" charset="0"/>
                <a:ea typeface="Arial" charset="0"/>
                <a:cs typeface="Arial" charset="0"/>
              </a:rPr>
              <a:t>noted there are also good reasons why companies like </a:t>
            </a:r>
            <a:r>
              <a:rPr lang="en-US" sz="2800" i="1" dirty="0">
                <a:solidFill>
                  <a:srgbClr val="0070C0"/>
                </a:solidFill>
                <a:latin typeface="Arial" charset="0"/>
                <a:ea typeface="Arial" charset="0"/>
                <a:cs typeface="Arial" charset="0"/>
              </a:rPr>
              <a:t>Comcast, Highmark Blue Cross Blue Shield, Time Warner Cable, Coventry Health Care and Charter Communications </a:t>
            </a:r>
            <a:r>
              <a:rPr lang="en-US" sz="2800" dirty="0">
                <a:solidFill>
                  <a:prstClr val="black"/>
                </a:solidFill>
                <a:latin typeface="Arial" charset="0"/>
                <a:ea typeface="Arial" charset="0"/>
                <a:cs typeface="Arial" charset="0"/>
              </a:rPr>
              <a:t>get the lowest scores.</a:t>
            </a:r>
          </a:p>
          <a:p>
            <a:endParaRPr lang="en-US" sz="2800" dirty="0" smtClean="0">
              <a:solidFill>
                <a:prstClr val="black"/>
              </a:solidFill>
              <a:latin typeface="Arial" charset="0"/>
              <a:ea typeface="Arial" charset="0"/>
              <a:cs typeface="Arial" charset="0"/>
            </a:endParaRPr>
          </a:p>
          <a:p>
            <a:r>
              <a:rPr lang="en-US" sz="2800" dirty="0" smtClean="0">
                <a:solidFill>
                  <a:prstClr val="black"/>
                </a:solidFill>
                <a:latin typeface="Arial" charset="0"/>
                <a:ea typeface="Arial" charset="0"/>
                <a:cs typeface="Arial" charset="0"/>
              </a:rPr>
              <a:t>The </a:t>
            </a:r>
            <a:r>
              <a:rPr lang="en-US" sz="2800" dirty="0">
                <a:solidFill>
                  <a:prstClr val="black"/>
                </a:solidFill>
                <a:latin typeface="Arial" charset="0"/>
                <a:ea typeface="Arial" charset="0"/>
                <a:cs typeface="Arial" charset="0"/>
              </a:rPr>
              <a:t>groups at the bottom of </a:t>
            </a:r>
            <a:r>
              <a:rPr lang="en-US" sz="2800" dirty="0" err="1">
                <a:solidFill>
                  <a:prstClr val="black"/>
                </a:solidFill>
                <a:latin typeface="Arial" charset="0"/>
                <a:ea typeface="Arial" charset="0"/>
                <a:cs typeface="Arial" charset="0"/>
              </a:rPr>
              <a:t>Temkin’s</a:t>
            </a:r>
            <a:r>
              <a:rPr lang="en-US" sz="2800" dirty="0">
                <a:solidFill>
                  <a:prstClr val="black"/>
                </a:solidFill>
                <a:latin typeface="Arial" charset="0"/>
                <a:ea typeface="Arial" charset="0"/>
                <a:cs typeface="Arial" charset="0"/>
              </a:rPr>
              <a:t> rankings tend to cluster around three industries: </a:t>
            </a:r>
            <a:r>
              <a:rPr lang="en-US" sz="2800" b="1" dirty="0">
                <a:solidFill>
                  <a:srgbClr val="C00000"/>
                </a:solidFill>
                <a:latin typeface="Arial" charset="0"/>
                <a:ea typeface="Arial" charset="0"/>
                <a:cs typeface="Arial" charset="0"/>
              </a:rPr>
              <a:t>TV, Internet and health plan providers.</a:t>
            </a:r>
            <a:r>
              <a:rPr lang="en-US" sz="2800" dirty="0">
                <a:solidFill>
                  <a:prstClr val="black"/>
                </a:solidFill>
                <a:latin typeface="Arial" charset="0"/>
                <a:ea typeface="Arial" charset="0"/>
                <a:cs typeface="Arial" charset="0"/>
              </a:rPr>
              <a:t> “These three industries have had a hard time focusing on customers,” said </a:t>
            </a:r>
            <a:r>
              <a:rPr lang="en-US" sz="2800" dirty="0" err="1">
                <a:solidFill>
                  <a:prstClr val="black"/>
                </a:solidFill>
                <a:latin typeface="Arial" charset="0"/>
                <a:ea typeface="Arial" charset="0"/>
                <a:cs typeface="Arial" charset="0"/>
              </a:rPr>
              <a:t>Temkin</a:t>
            </a:r>
            <a:r>
              <a:rPr lang="en-US" sz="2800" dirty="0">
                <a:solidFill>
                  <a:prstClr val="black"/>
                </a:solidFill>
                <a:latin typeface="Arial" charset="0"/>
                <a:ea typeface="Arial" charset="0"/>
                <a:cs typeface="Arial" charset="0"/>
              </a:rPr>
              <a:t>. </a:t>
            </a:r>
            <a:endParaRPr lang="en-US" sz="2800" dirty="0">
              <a:latin typeface="Arial" charset="0"/>
              <a:ea typeface="Arial" charset="0"/>
              <a:cs typeface="Arial" charset="0"/>
            </a:endParaRPr>
          </a:p>
        </p:txBody>
      </p:sp>
      <p:sp>
        <p:nvSpPr>
          <p:cNvPr id="3" name="TextBox 2"/>
          <p:cNvSpPr txBox="1"/>
          <p:nvPr/>
        </p:nvSpPr>
        <p:spPr>
          <a:xfrm>
            <a:off x="1951037" y="213519"/>
            <a:ext cx="6858000" cy="1323439"/>
          </a:xfrm>
          <a:prstGeom prst="rect">
            <a:avLst/>
          </a:prstGeom>
          <a:noFill/>
        </p:spPr>
        <p:txBody>
          <a:bodyPr wrap="square" rtlCol="0">
            <a:spAutoFit/>
          </a:bodyPr>
          <a:lstStyle/>
          <a:p>
            <a:pPr algn="ctr"/>
            <a:r>
              <a:rPr lang="en-US" sz="4000" b="1" dirty="0">
                <a:solidFill>
                  <a:srgbClr val="996600"/>
                </a:solidFill>
                <a:effectLst>
                  <a:outerShdw blurRad="38100" dist="38100" dir="2700000" algn="tl">
                    <a:srgbClr val="000000">
                      <a:alpha val="43137"/>
                    </a:srgbClr>
                  </a:outerShdw>
                </a:effectLst>
                <a:latin typeface="Arial" charset="0"/>
                <a:ea typeface="Arial" charset="0"/>
                <a:cs typeface="Arial" charset="0"/>
              </a:rPr>
              <a:t>Why Some Companies Score So </a:t>
            </a:r>
            <a:r>
              <a:rPr lang="en-US" sz="4000" b="1" dirty="0" smtClean="0">
                <a:solidFill>
                  <a:srgbClr val="996600"/>
                </a:solidFill>
                <a:effectLst>
                  <a:outerShdw blurRad="38100" dist="38100" dir="2700000" algn="tl">
                    <a:srgbClr val="000000">
                      <a:alpha val="43137"/>
                    </a:srgbClr>
                  </a:outerShdw>
                </a:effectLst>
                <a:latin typeface="Arial" charset="0"/>
                <a:ea typeface="Arial" charset="0"/>
                <a:cs typeface="Arial" charset="0"/>
              </a:rPr>
              <a:t>Poorly</a:t>
            </a:r>
            <a:endParaRPr lang="en-US" sz="4000" b="1" dirty="0">
              <a:solidFill>
                <a:srgbClr val="996600"/>
              </a:solidFill>
              <a:effectLst>
                <a:outerShdw blurRad="38100" dist="38100" dir="2700000" algn="tl">
                  <a:srgbClr val="000000">
                    <a:alpha val="43137"/>
                  </a:srgbClr>
                </a:outerShdw>
              </a:effectLst>
              <a:latin typeface="Arial" charset="0"/>
              <a:ea typeface="Arial" charset="0"/>
              <a:cs typeface="Arial" charset="0"/>
            </a:endParaRPr>
          </a:p>
        </p:txBody>
      </p:sp>
    </p:spTree>
    <p:extLst>
      <p:ext uri="{BB962C8B-B14F-4D97-AF65-F5344CB8AC3E}">
        <p14:creationId xmlns:p14="http://schemas.microsoft.com/office/powerpoint/2010/main" val="11677206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636837" y="137319"/>
            <a:ext cx="5334000" cy="7380926"/>
          </a:xfrm>
          <a:prstGeom prst="rect">
            <a:avLst/>
          </a:prstGeom>
        </p:spPr>
      </p:pic>
    </p:spTree>
    <p:extLst>
      <p:ext uri="{BB962C8B-B14F-4D97-AF65-F5344CB8AC3E}">
        <p14:creationId xmlns:p14="http://schemas.microsoft.com/office/powerpoint/2010/main" val="16905968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636837" y="334099"/>
            <a:ext cx="4952999" cy="7029792"/>
          </a:xfrm>
          <a:prstGeom prst="rect">
            <a:avLst/>
          </a:prstGeom>
        </p:spPr>
      </p:pic>
      <p:sp>
        <p:nvSpPr>
          <p:cNvPr id="3" name="Rectangle 2"/>
          <p:cNvSpPr/>
          <p:nvPr/>
        </p:nvSpPr>
        <p:spPr>
          <a:xfrm rot="16200000">
            <a:off x="-1248131" y="3433496"/>
            <a:ext cx="6407267" cy="830997"/>
          </a:xfrm>
          <a:prstGeom prst="rect">
            <a:avLst/>
          </a:prstGeom>
          <a:noFill/>
        </p:spPr>
        <p:txBody>
          <a:bodyPr wrap="none" lIns="91440" tIns="45720" rIns="91440" bIns="45720">
            <a:spAutoFit/>
          </a:bodyPr>
          <a:lstStyle/>
          <a:p>
            <a:pPr algn="ctr"/>
            <a:r>
              <a:rPr lang="en-US" sz="48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INDUSTRY LEADERS</a:t>
            </a:r>
            <a:endParaRPr lang="en-US" sz="48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4" name="Rectangle 3"/>
          <p:cNvSpPr/>
          <p:nvPr/>
        </p:nvSpPr>
        <p:spPr>
          <a:xfrm rot="16200000">
            <a:off x="4633124" y="3354973"/>
            <a:ext cx="6989156" cy="830997"/>
          </a:xfrm>
          <a:prstGeom prst="rect">
            <a:avLst/>
          </a:prstGeom>
          <a:noFill/>
        </p:spPr>
        <p:txBody>
          <a:bodyPr wrap="none" lIns="91440" tIns="45720" rIns="91440" bIns="45720">
            <a:spAutoFit/>
          </a:bodyPr>
          <a:lstStyle/>
          <a:p>
            <a:pPr algn="ctr"/>
            <a:r>
              <a:rPr lang="en-US" sz="48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INDUSTRY LAGGARDS</a:t>
            </a:r>
            <a:endParaRPr lang="en-US" sz="48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Tree>
    <p:extLst>
      <p:ext uri="{BB962C8B-B14F-4D97-AF65-F5344CB8AC3E}">
        <p14:creationId xmlns:p14="http://schemas.microsoft.com/office/powerpoint/2010/main" val="16469928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865437" y="289719"/>
            <a:ext cx="5181600" cy="7163518"/>
          </a:xfrm>
          <a:prstGeom prst="rect">
            <a:avLst/>
          </a:prstGeom>
        </p:spPr>
      </p:pic>
      <p:sp>
        <p:nvSpPr>
          <p:cNvPr id="4" name="Rectangle 3"/>
          <p:cNvSpPr/>
          <p:nvPr/>
        </p:nvSpPr>
        <p:spPr>
          <a:xfrm rot="16200000">
            <a:off x="-1299219" y="3517535"/>
            <a:ext cx="7360798" cy="707886"/>
          </a:xfrm>
          <a:prstGeom prst="rect">
            <a:avLst/>
          </a:prstGeom>
          <a:noFill/>
        </p:spPr>
        <p:txBody>
          <a:bodyPr wrap="none" lIns="91440" tIns="45720" rIns="91440" bIns="45720">
            <a:spAutoFit/>
          </a:bodyPr>
          <a:lstStyle/>
          <a:p>
            <a:pPr algn="ctr"/>
            <a:r>
              <a:rPr lang="en-US" sz="40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ABOVE INDUSTRY AVERAGE</a:t>
            </a:r>
            <a:endParaRPr lang="en-US" sz="40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5" name="Rectangle 4"/>
          <p:cNvSpPr/>
          <p:nvPr/>
        </p:nvSpPr>
        <p:spPr>
          <a:xfrm rot="16200000">
            <a:off x="4808415" y="3517535"/>
            <a:ext cx="7445756" cy="707886"/>
          </a:xfrm>
          <a:prstGeom prst="rect">
            <a:avLst/>
          </a:prstGeom>
          <a:noFill/>
        </p:spPr>
        <p:txBody>
          <a:bodyPr wrap="none" lIns="91440" tIns="45720" rIns="91440" bIns="45720">
            <a:spAutoFit/>
          </a:bodyPr>
          <a:lstStyle/>
          <a:p>
            <a:pPr algn="ctr"/>
            <a:r>
              <a:rPr lang="en-US" sz="40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BELOW INDUSTRY AVERAGE</a:t>
            </a:r>
            <a:endParaRPr lang="en-US" sz="40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Tree>
    <p:extLst>
      <p:ext uri="{BB962C8B-B14F-4D97-AF65-F5344CB8AC3E}">
        <p14:creationId xmlns:p14="http://schemas.microsoft.com/office/powerpoint/2010/main" val="23661040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636838" y="395252"/>
            <a:ext cx="5029200" cy="7011814"/>
          </a:xfrm>
          <a:prstGeom prst="rect">
            <a:avLst/>
          </a:prstGeom>
        </p:spPr>
      </p:pic>
      <p:sp>
        <p:nvSpPr>
          <p:cNvPr id="4" name="Rectangle 3"/>
          <p:cNvSpPr/>
          <p:nvPr/>
        </p:nvSpPr>
        <p:spPr>
          <a:xfrm rot="16200000">
            <a:off x="-1248131" y="3433496"/>
            <a:ext cx="6407267" cy="830997"/>
          </a:xfrm>
          <a:prstGeom prst="rect">
            <a:avLst/>
          </a:prstGeom>
          <a:noFill/>
        </p:spPr>
        <p:txBody>
          <a:bodyPr wrap="none" lIns="91440" tIns="45720" rIns="91440" bIns="45720">
            <a:spAutoFit/>
          </a:bodyPr>
          <a:lstStyle/>
          <a:p>
            <a:pPr algn="ctr"/>
            <a:r>
              <a:rPr lang="en-US" sz="48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INDUSTRY LEADERS</a:t>
            </a:r>
            <a:endParaRPr lang="en-US" sz="48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5" name="Rectangle 4"/>
          <p:cNvSpPr/>
          <p:nvPr/>
        </p:nvSpPr>
        <p:spPr>
          <a:xfrm rot="16200000">
            <a:off x="4633124" y="3354973"/>
            <a:ext cx="6989156" cy="830997"/>
          </a:xfrm>
          <a:prstGeom prst="rect">
            <a:avLst/>
          </a:prstGeom>
          <a:noFill/>
        </p:spPr>
        <p:txBody>
          <a:bodyPr wrap="none" lIns="91440" tIns="45720" rIns="91440" bIns="45720">
            <a:spAutoFit/>
          </a:bodyPr>
          <a:lstStyle/>
          <a:p>
            <a:pPr algn="ctr"/>
            <a:r>
              <a:rPr lang="en-US" sz="48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INDUSTRY LAGGARDS</a:t>
            </a:r>
            <a:endParaRPr lang="en-US" sz="48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Tree>
    <p:extLst>
      <p:ext uri="{BB962C8B-B14F-4D97-AF65-F5344CB8AC3E}">
        <p14:creationId xmlns:p14="http://schemas.microsoft.com/office/powerpoint/2010/main" val="4571546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789237" y="137319"/>
            <a:ext cx="5105399" cy="7132009"/>
          </a:xfrm>
          <a:prstGeom prst="rect">
            <a:avLst/>
          </a:prstGeom>
        </p:spPr>
      </p:pic>
      <p:sp>
        <p:nvSpPr>
          <p:cNvPr id="3" name="Rectangle 2"/>
          <p:cNvSpPr/>
          <p:nvPr/>
        </p:nvSpPr>
        <p:spPr>
          <a:xfrm rot="16200000">
            <a:off x="-1018488" y="3458854"/>
            <a:ext cx="6407267" cy="830997"/>
          </a:xfrm>
          <a:prstGeom prst="rect">
            <a:avLst/>
          </a:prstGeom>
          <a:noFill/>
        </p:spPr>
        <p:txBody>
          <a:bodyPr wrap="none" lIns="91440" tIns="45720" rIns="91440" bIns="45720">
            <a:spAutoFit/>
          </a:bodyPr>
          <a:lstStyle/>
          <a:p>
            <a:pPr algn="ctr"/>
            <a:r>
              <a:rPr lang="en-US" sz="48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INDUSTRY LEADERS</a:t>
            </a:r>
            <a:endParaRPr lang="en-US" sz="48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4" name="Rectangle 3"/>
          <p:cNvSpPr/>
          <p:nvPr/>
        </p:nvSpPr>
        <p:spPr>
          <a:xfrm rot="16200000">
            <a:off x="4967957" y="3369935"/>
            <a:ext cx="6989156" cy="830997"/>
          </a:xfrm>
          <a:prstGeom prst="rect">
            <a:avLst/>
          </a:prstGeom>
          <a:noFill/>
        </p:spPr>
        <p:txBody>
          <a:bodyPr wrap="none" lIns="91440" tIns="45720" rIns="91440" bIns="45720">
            <a:spAutoFit/>
          </a:bodyPr>
          <a:lstStyle/>
          <a:p>
            <a:pPr algn="ctr"/>
            <a:r>
              <a:rPr lang="en-US" sz="48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INDUSTRY LAGGARDS</a:t>
            </a:r>
            <a:endParaRPr lang="en-US" sz="48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Tree>
    <p:extLst>
      <p:ext uri="{BB962C8B-B14F-4D97-AF65-F5344CB8AC3E}">
        <p14:creationId xmlns:p14="http://schemas.microsoft.com/office/powerpoint/2010/main" val="20063892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789237" y="365919"/>
            <a:ext cx="5031100" cy="7069478"/>
          </a:xfrm>
          <a:prstGeom prst="rect">
            <a:avLst/>
          </a:prstGeom>
        </p:spPr>
      </p:pic>
      <p:sp>
        <p:nvSpPr>
          <p:cNvPr id="3" name="Rectangle 2"/>
          <p:cNvSpPr/>
          <p:nvPr/>
        </p:nvSpPr>
        <p:spPr>
          <a:xfrm rot="16200000">
            <a:off x="-829895" y="3485158"/>
            <a:ext cx="6407267" cy="830997"/>
          </a:xfrm>
          <a:prstGeom prst="rect">
            <a:avLst/>
          </a:prstGeom>
          <a:noFill/>
        </p:spPr>
        <p:txBody>
          <a:bodyPr wrap="none" lIns="91440" tIns="45720" rIns="91440" bIns="45720">
            <a:spAutoFit/>
          </a:bodyPr>
          <a:lstStyle/>
          <a:p>
            <a:pPr algn="ctr"/>
            <a:r>
              <a:rPr lang="en-US" sz="48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INDUSTRY LEADERS</a:t>
            </a:r>
            <a:endParaRPr lang="en-US" sz="48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4" name="Rectangle 3"/>
          <p:cNvSpPr/>
          <p:nvPr/>
        </p:nvSpPr>
        <p:spPr>
          <a:xfrm rot="16200000">
            <a:off x="4741257" y="3485159"/>
            <a:ext cx="6989156" cy="830997"/>
          </a:xfrm>
          <a:prstGeom prst="rect">
            <a:avLst/>
          </a:prstGeom>
          <a:noFill/>
        </p:spPr>
        <p:txBody>
          <a:bodyPr wrap="none" lIns="91440" tIns="45720" rIns="91440" bIns="45720">
            <a:spAutoFit/>
          </a:bodyPr>
          <a:lstStyle/>
          <a:p>
            <a:pPr algn="ctr"/>
            <a:r>
              <a:rPr lang="en-US" sz="48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INDUSTRY LAGGARDS</a:t>
            </a:r>
            <a:endParaRPr lang="en-US" sz="48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Tree>
    <p:extLst>
      <p:ext uri="{BB962C8B-B14F-4D97-AF65-F5344CB8AC3E}">
        <p14:creationId xmlns:p14="http://schemas.microsoft.com/office/powerpoint/2010/main" val="963951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636837" y="289719"/>
            <a:ext cx="4952999" cy="6997973"/>
          </a:xfrm>
          <a:prstGeom prst="rect">
            <a:avLst/>
          </a:prstGeom>
        </p:spPr>
      </p:pic>
    </p:spTree>
    <p:extLst>
      <p:ext uri="{BB962C8B-B14F-4D97-AF65-F5344CB8AC3E}">
        <p14:creationId xmlns:p14="http://schemas.microsoft.com/office/powerpoint/2010/main" val="42158639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38827" y="1940868"/>
            <a:ext cx="2989921" cy="461665"/>
          </a:xfrm>
          <a:prstGeom prst="rect">
            <a:avLst/>
          </a:prstGeom>
        </p:spPr>
        <p:txBody>
          <a:bodyPr wrap="none">
            <a:spAutoFit/>
          </a:bodyPr>
          <a:lstStyle/>
          <a:p>
            <a:r>
              <a:rPr lang="en-US" dirty="0"/>
              <a:t>http://247wallst.com/</a:t>
            </a:r>
          </a:p>
        </p:txBody>
      </p:sp>
      <p:sp>
        <p:nvSpPr>
          <p:cNvPr id="3" name="Rectangle 2"/>
          <p:cNvSpPr/>
          <p:nvPr/>
        </p:nvSpPr>
        <p:spPr>
          <a:xfrm>
            <a:off x="1265237" y="2804319"/>
            <a:ext cx="8353424" cy="3293209"/>
          </a:xfrm>
          <a:prstGeom prst="rect">
            <a:avLst/>
          </a:prstGeom>
        </p:spPr>
        <p:txBody>
          <a:bodyPr wrap="square">
            <a:spAutoFit/>
          </a:bodyPr>
          <a:lstStyle/>
          <a:p>
            <a:r>
              <a:rPr lang="en-US" sz="8000" dirty="0">
                <a:solidFill>
                  <a:srgbClr val="141414"/>
                </a:solidFill>
                <a:latin typeface="Georgia" charset="0"/>
              </a:rPr>
              <a:t>Customer Service Hall of Fame</a:t>
            </a:r>
          </a:p>
          <a:p>
            <a:r>
              <a:rPr lang="en-US" sz="2000" dirty="0">
                <a:solidFill>
                  <a:srgbClr val="1A1A1A"/>
                </a:solidFill>
                <a:latin typeface="ArialMT" charset="0"/>
              </a:rPr>
              <a:t>By </a:t>
            </a:r>
            <a:r>
              <a:rPr lang="en-US" sz="2000" u="sng" dirty="0">
                <a:solidFill>
                  <a:srgbClr val="000087"/>
                </a:solidFill>
                <a:latin typeface="ArialMT" charset="0"/>
                <a:hlinkClick r:id="rId2"/>
              </a:rPr>
              <a:t>Michael B. Sauter</a:t>
            </a:r>
            <a:r>
              <a:rPr lang="en-US" sz="2000" u="sng" dirty="0">
                <a:solidFill>
                  <a:srgbClr val="1A1A1A"/>
                </a:solidFill>
                <a:latin typeface="ArialMT" charset="0"/>
                <a:hlinkClick r:id="rId2"/>
              </a:rPr>
              <a:t>, </a:t>
            </a:r>
            <a:r>
              <a:rPr lang="en-US" sz="2000" u="sng" dirty="0">
                <a:solidFill>
                  <a:srgbClr val="000087"/>
                </a:solidFill>
                <a:latin typeface="ArialMT" charset="0"/>
                <a:hlinkClick r:id="rId3"/>
              </a:rPr>
              <a:t>Thomas C. Frohlich</a:t>
            </a:r>
            <a:r>
              <a:rPr lang="en-US" sz="2000" u="sng" dirty="0">
                <a:solidFill>
                  <a:srgbClr val="1A1A1A"/>
                </a:solidFill>
                <a:latin typeface="ArialMT" charset="0"/>
                <a:hlinkClick r:id="rId3"/>
              </a:rPr>
              <a:t> and </a:t>
            </a:r>
            <a:r>
              <a:rPr lang="en-US" sz="2000" u="sng" dirty="0">
                <a:solidFill>
                  <a:srgbClr val="000087"/>
                </a:solidFill>
                <a:latin typeface="ArialMT" charset="0"/>
                <a:hlinkClick r:id="rId4"/>
              </a:rPr>
              <a:t>Samuel Stebbins</a:t>
            </a:r>
            <a:r>
              <a:rPr lang="en-US" sz="2000" u="sng" dirty="0">
                <a:solidFill>
                  <a:srgbClr val="1A1A1A"/>
                </a:solidFill>
                <a:latin typeface="ArialMT" charset="0"/>
                <a:hlinkClick r:id="rId4"/>
              </a:rPr>
              <a:t> July 23, 2015 9:49 am EDT</a:t>
            </a:r>
            <a:endParaRPr lang="en-US" sz="2000" dirty="0"/>
          </a:p>
        </p:txBody>
      </p:sp>
    </p:spTree>
    <p:extLst>
      <p:ext uri="{BB962C8B-B14F-4D97-AF65-F5344CB8AC3E}">
        <p14:creationId xmlns:p14="http://schemas.microsoft.com/office/powerpoint/2010/main" val="9752278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12837" y="1661319"/>
            <a:ext cx="2613471" cy="762000"/>
          </a:xfrm>
          <a:prstGeom prst="rect">
            <a:avLst/>
          </a:prstGeom>
        </p:spPr>
      </p:pic>
      <p:pic>
        <p:nvPicPr>
          <p:cNvPr id="3" name="Picture 2"/>
          <p:cNvPicPr>
            <a:picLocks noChangeAspect="1"/>
          </p:cNvPicPr>
          <p:nvPr/>
        </p:nvPicPr>
        <p:blipFill>
          <a:blip r:embed="rId3"/>
          <a:stretch>
            <a:fillRect/>
          </a:stretch>
        </p:blipFill>
        <p:spPr>
          <a:xfrm>
            <a:off x="1112837" y="2575719"/>
            <a:ext cx="1892300" cy="847299"/>
          </a:xfrm>
          <a:prstGeom prst="rect">
            <a:avLst/>
          </a:prstGeom>
        </p:spPr>
      </p:pic>
      <p:pic>
        <p:nvPicPr>
          <p:cNvPr id="4" name="Picture 3"/>
          <p:cNvPicPr>
            <a:picLocks noChangeAspect="1"/>
          </p:cNvPicPr>
          <p:nvPr/>
        </p:nvPicPr>
        <p:blipFill>
          <a:blip r:embed="rId4"/>
          <a:stretch>
            <a:fillRect/>
          </a:stretch>
        </p:blipFill>
        <p:spPr>
          <a:xfrm>
            <a:off x="1079705" y="3794919"/>
            <a:ext cx="993094" cy="993094"/>
          </a:xfrm>
          <a:prstGeom prst="rect">
            <a:avLst/>
          </a:prstGeom>
        </p:spPr>
      </p:pic>
      <p:pic>
        <p:nvPicPr>
          <p:cNvPr id="5" name="Picture 4"/>
          <p:cNvPicPr>
            <a:picLocks noChangeAspect="1"/>
          </p:cNvPicPr>
          <p:nvPr/>
        </p:nvPicPr>
        <p:blipFill>
          <a:blip r:embed="rId5"/>
          <a:stretch>
            <a:fillRect/>
          </a:stretch>
        </p:blipFill>
        <p:spPr>
          <a:xfrm>
            <a:off x="1120896" y="5014119"/>
            <a:ext cx="1903805" cy="874255"/>
          </a:xfrm>
          <a:prstGeom prst="rect">
            <a:avLst/>
          </a:prstGeom>
        </p:spPr>
      </p:pic>
      <p:pic>
        <p:nvPicPr>
          <p:cNvPr id="6" name="Picture 5"/>
          <p:cNvPicPr>
            <a:picLocks noChangeAspect="1"/>
          </p:cNvPicPr>
          <p:nvPr/>
        </p:nvPicPr>
        <p:blipFill>
          <a:blip r:embed="rId6"/>
          <a:stretch>
            <a:fillRect/>
          </a:stretch>
        </p:blipFill>
        <p:spPr>
          <a:xfrm>
            <a:off x="4084637" y="1354379"/>
            <a:ext cx="1533009" cy="1249802"/>
          </a:xfrm>
          <a:prstGeom prst="rect">
            <a:avLst/>
          </a:prstGeom>
        </p:spPr>
      </p:pic>
      <p:pic>
        <p:nvPicPr>
          <p:cNvPr id="7" name="Picture 6"/>
          <p:cNvPicPr>
            <a:picLocks noChangeAspect="1"/>
          </p:cNvPicPr>
          <p:nvPr/>
        </p:nvPicPr>
        <p:blipFill>
          <a:blip r:embed="rId7"/>
          <a:stretch>
            <a:fillRect/>
          </a:stretch>
        </p:blipFill>
        <p:spPr>
          <a:xfrm>
            <a:off x="3747605" y="3202873"/>
            <a:ext cx="2207071" cy="931307"/>
          </a:xfrm>
          <a:prstGeom prst="rect">
            <a:avLst/>
          </a:prstGeom>
        </p:spPr>
      </p:pic>
      <p:pic>
        <p:nvPicPr>
          <p:cNvPr id="8" name="Picture 7"/>
          <p:cNvPicPr>
            <a:picLocks noChangeAspect="1"/>
          </p:cNvPicPr>
          <p:nvPr/>
        </p:nvPicPr>
        <p:blipFill>
          <a:blip r:embed="rId8"/>
          <a:stretch>
            <a:fillRect/>
          </a:stretch>
        </p:blipFill>
        <p:spPr>
          <a:xfrm>
            <a:off x="4416444" y="4743244"/>
            <a:ext cx="1193800" cy="1242637"/>
          </a:xfrm>
          <a:prstGeom prst="rect">
            <a:avLst/>
          </a:prstGeom>
        </p:spPr>
      </p:pic>
      <p:pic>
        <p:nvPicPr>
          <p:cNvPr id="9" name="Picture 8"/>
          <p:cNvPicPr>
            <a:picLocks noChangeAspect="1"/>
          </p:cNvPicPr>
          <p:nvPr/>
        </p:nvPicPr>
        <p:blipFill>
          <a:blip r:embed="rId9"/>
          <a:stretch>
            <a:fillRect/>
          </a:stretch>
        </p:blipFill>
        <p:spPr>
          <a:xfrm>
            <a:off x="7072342" y="4969350"/>
            <a:ext cx="1629210" cy="1220335"/>
          </a:xfrm>
          <a:prstGeom prst="rect">
            <a:avLst/>
          </a:prstGeom>
        </p:spPr>
      </p:pic>
      <p:pic>
        <p:nvPicPr>
          <p:cNvPr id="10" name="Picture 9"/>
          <p:cNvPicPr>
            <a:picLocks noChangeAspect="1"/>
          </p:cNvPicPr>
          <p:nvPr/>
        </p:nvPicPr>
        <p:blipFill>
          <a:blip r:embed="rId10"/>
          <a:stretch>
            <a:fillRect/>
          </a:stretch>
        </p:blipFill>
        <p:spPr>
          <a:xfrm>
            <a:off x="7340933" y="1342267"/>
            <a:ext cx="1756710" cy="1081052"/>
          </a:xfrm>
          <a:prstGeom prst="rect">
            <a:avLst/>
          </a:prstGeom>
        </p:spPr>
      </p:pic>
      <p:pic>
        <p:nvPicPr>
          <p:cNvPr id="11" name="Picture 10"/>
          <p:cNvPicPr>
            <a:picLocks noChangeAspect="1"/>
          </p:cNvPicPr>
          <p:nvPr/>
        </p:nvPicPr>
        <p:blipFill>
          <a:blip r:embed="rId11"/>
          <a:stretch>
            <a:fillRect/>
          </a:stretch>
        </p:blipFill>
        <p:spPr>
          <a:xfrm>
            <a:off x="7886947" y="3041051"/>
            <a:ext cx="1448479" cy="1507735"/>
          </a:xfrm>
          <a:prstGeom prst="rect">
            <a:avLst/>
          </a:prstGeom>
        </p:spPr>
      </p:pic>
    </p:spTree>
    <p:extLst>
      <p:ext uri="{BB962C8B-B14F-4D97-AF65-F5344CB8AC3E}">
        <p14:creationId xmlns:p14="http://schemas.microsoft.com/office/powerpoint/2010/main" val="3273316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65238" y="1432719"/>
            <a:ext cx="8077200" cy="5509200"/>
          </a:xfrm>
          <a:prstGeom prst="rect">
            <a:avLst/>
          </a:prstGeom>
        </p:spPr>
        <p:txBody>
          <a:bodyPr wrap="square">
            <a:spAutoFit/>
          </a:bodyPr>
          <a:lstStyle/>
          <a:p>
            <a:r>
              <a:rPr lang="en-US" sz="3200" b="1" dirty="0">
                <a:solidFill>
                  <a:srgbClr val="262626"/>
                </a:solidFill>
                <a:latin typeface="ArialMT" charset="0"/>
              </a:rPr>
              <a:t>1. </a:t>
            </a:r>
            <a:r>
              <a:rPr lang="en-US" sz="3200" b="1" dirty="0" err="1">
                <a:solidFill>
                  <a:srgbClr val="262626"/>
                </a:solidFill>
                <a:latin typeface="ArialMT" charset="0"/>
              </a:rPr>
              <a:t>Amazon.com</a:t>
            </a:r>
            <a:endParaRPr lang="en-US" sz="3200" dirty="0">
              <a:solidFill>
                <a:srgbClr val="262626"/>
              </a:solidFill>
              <a:latin typeface="ArialMT" charset="0"/>
            </a:endParaRPr>
          </a:p>
          <a:p>
            <a:r>
              <a:rPr lang="en-US" sz="3200" b="1" dirty="0" smtClean="0">
                <a:solidFill>
                  <a:srgbClr val="C00000"/>
                </a:solidFill>
                <a:latin typeface="ArialMT" charset="0"/>
              </a:rPr>
              <a:t>Pct</a:t>
            </a:r>
            <a:r>
              <a:rPr lang="en-US" sz="3200" b="1" dirty="0">
                <a:solidFill>
                  <a:srgbClr val="C00000"/>
                </a:solidFill>
                <a:latin typeface="ArialMT" charset="0"/>
              </a:rPr>
              <a:t>. ratings "excellent": </a:t>
            </a:r>
            <a:r>
              <a:rPr lang="en-US" sz="3200" b="1" dirty="0" smtClean="0">
                <a:solidFill>
                  <a:srgbClr val="C00000"/>
                </a:solidFill>
                <a:latin typeface="ArialMT" charset="0"/>
              </a:rPr>
              <a:t>61.2%</a:t>
            </a:r>
            <a:endParaRPr lang="en-US" sz="3200" b="1" dirty="0">
              <a:solidFill>
                <a:srgbClr val="C00000"/>
              </a:solidFill>
              <a:latin typeface="ArialMT" charset="0"/>
            </a:endParaRPr>
          </a:p>
          <a:p>
            <a:r>
              <a:rPr lang="en-US" sz="3200" dirty="0">
                <a:solidFill>
                  <a:srgbClr val="262626"/>
                </a:solidFill>
                <a:latin typeface="ArialMT" charset="0"/>
              </a:rPr>
              <a:t>For the sixth consecutive year, </a:t>
            </a:r>
            <a:r>
              <a:rPr lang="en-US" sz="3200" dirty="0" err="1">
                <a:solidFill>
                  <a:srgbClr val="262626"/>
                </a:solidFill>
                <a:latin typeface="ArialMT" charset="0"/>
              </a:rPr>
              <a:t>Amazon.com</a:t>
            </a:r>
            <a:r>
              <a:rPr lang="en-US" sz="3200" dirty="0">
                <a:solidFill>
                  <a:srgbClr val="262626"/>
                </a:solidFill>
                <a:latin typeface="ArialMT" charset="0"/>
              </a:rPr>
              <a:t> has topped the customer service Hall of Fame. </a:t>
            </a:r>
            <a:endParaRPr lang="en-US" sz="3200" dirty="0" smtClean="0">
              <a:solidFill>
                <a:srgbClr val="262626"/>
              </a:solidFill>
              <a:latin typeface="ArialMT" charset="0"/>
            </a:endParaRPr>
          </a:p>
          <a:p>
            <a:endParaRPr lang="en-US" sz="3200" dirty="0">
              <a:solidFill>
                <a:srgbClr val="262626"/>
              </a:solidFill>
              <a:latin typeface="ArialMT" charset="0"/>
            </a:endParaRPr>
          </a:p>
          <a:p>
            <a:r>
              <a:rPr lang="en-US" sz="3200" dirty="0" smtClean="0">
                <a:solidFill>
                  <a:srgbClr val="262626"/>
                </a:solidFill>
                <a:latin typeface="ArialMT" charset="0"/>
              </a:rPr>
              <a:t>Less </a:t>
            </a:r>
            <a:r>
              <a:rPr lang="en-US" sz="3200" dirty="0">
                <a:solidFill>
                  <a:srgbClr val="262626"/>
                </a:solidFill>
                <a:latin typeface="ArialMT" charset="0"/>
              </a:rPr>
              <a:t>than 2% of survey respondents reported a poor experience, and </a:t>
            </a:r>
            <a:r>
              <a:rPr lang="en-US" sz="3200" dirty="0" smtClean="0">
                <a:solidFill>
                  <a:srgbClr val="262626"/>
                </a:solidFill>
                <a:latin typeface="ArialMT" charset="0"/>
              </a:rPr>
              <a:t>61.2% </a:t>
            </a:r>
            <a:r>
              <a:rPr lang="en-US" sz="3200" dirty="0">
                <a:solidFill>
                  <a:srgbClr val="262626"/>
                </a:solidFill>
                <a:latin typeface="ArialMT" charset="0"/>
              </a:rPr>
              <a:t>reported excellent customer service, by far the highest percentage among all companies reviewed</a:t>
            </a:r>
            <a:r>
              <a:rPr lang="en-US" sz="3200" dirty="0" smtClean="0">
                <a:solidFill>
                  <a:srgbClr val="262626"/>
                </a:solidFill>
                <a:latin typeface="ArialMT" charset="0"/>
              </a:rPr>
              <a:t>.</a:t>
            </a:r>
            <a:endParaRPr lang="en-US" sz="3200" dirty="0">
              <a:solidFill>
                <a:srgbClr val="262626"/>
              </a:solidFill>
              <a:latin typeface="ArialMT" charset="0"/>
            </a:endParaRPr>
          </a:p>
        </p:txBody>
      </p:sp>
      <p:pic>
        <p:nvPicPr>
          <p:cNvPr id="3" name="Picture 2"/>
          <p:cNvPicPr>
            <a:picLocks noChangeAspect="1"/>
          </p:cNvPicPr>
          <p:nvPr/>
        </p:nvPicPr>
        <p:blipFill>
          <a:blip r:embed="rId2"/>
          <a:stretch>
            <a:fillRect/>
          </a:stretch>
        </p:blipFill>
        <p:spPr>
          <a:xfrm>
            <a:off x="6643425" y="137319"/>
            <a:ext cx="3397512" cy="990600"/>
          </a:xfrm>
          <a:prstGeom prst="rect">
            <a:avLst/>
          </a:prstGeom>
        </p:spPr>
      </p:pic>
    </p:spTree>
    <p:extLst>
      <p:ext uri="{BB962C8B-B14F-4D97-AF65-F5344CB8AC3E}">
        <p14:creationId xmlns:p14="http://schemas.microsoft.com/office/powerpoint/2010/main" val="18002331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30642" y="1966119"/>
            <a:ext cx="8915400" cy="4154984"/>
          </a:xfrm>
          <a:prstGeom prst="rect">
            <a:avLst/>
          </a:prstGeom>
        </p:spPr>
        <p:txBody>
          <a:bodyPr wrap="square">
            <a:spAutoFit/>
          </a:bodyPr>
          <a:lstStyle/>
          <a:p>
            <a:r>
              <a:rPr lang="en-US" b="1" dirty="0">
                <a:solidFill>
                  <a:srgbClr val="262626"/>
                </a:solidFill>
                <a:latin typeface="ArialMT" charset="0"/>
              </a:rPr>
              <a:t>2. Chick-fil-A</a:t>
            </a:r>
            <a:endParaRPr lang="en-US" dirty="0">
              <a:solidFill>
                <a:srgbClr val="262626"/>
              </a:solidFill>
              <a:latin typeface="ArialMT" charset="0"/>
            </a:endParaRPr>
          </a:p>
          <a:p>
            <a:r>
              <a:rPr lang="en-US" b="1" dirty="0" smtClean="0">
                <a:solidFill>
                  <a:srgbClr val="C00000"/>
                </a:solidFill>
                <a:latin typeface="ArialMT" charset="0"/>
              </a:rPr>
              <a:t>Pct</a:t>
            </a:r>
            <a:r>
              <a:rPr lang="en-US" b="1" dirty="0">
                <a:solidFill>
                  <a:srgbClr val="C00000"/>
                </a:solidFill>
                <a:latin typeface="ArialMT" charset="0"/>
              </a:rPr>
              <a:t>. ratings "excellent": </a:t>
            </a:r>
            <a:r>
              <a:rPr lang="en-US" b="1" dirty="0" smtClean="0">
                <a:solidFill>
                  <a:srgbClr val="C00000"/>
                </a:solidFill>
                <a:latin typeface="ArialMT" charset="0"/>
              </a:rPr>
              <a:t>48.9%</a:t>
            </a:r>
            <a:endParaRPr lang="en-US" b="1" dirty="0">
              <a:solidFill>
                <a:srgbClr val="C00000"/>
              </a:solidFill>
              <a:latin typeface="ArialMT" charset="0"/>
            </a:endParaRPr>
          </a:p>
          <a:p>
            <a:r>
              <a:rPr lang="en-US" dirty="0">
                <a:solidFill>
                  <a:srgbClr val="262626"/>
                </a:solidFill>
                <a:latin typeface="ArialMT" charset="0"/>
              </a:rPr>
              <a:t>For the second year in a row, Chick-fil-A is the only fast-food chain to make the Customer Service Hall of Fame. And at the rate its customer service is improving it might take the top spot within a year or two. Of those surveyed, </a:t>
            </a:r>
            <a:r>
              <a:rPr lang="en-US" dirty="0" smtClean="0">
                <a:solidFill>
                  <a:srgbClr val="262626"/>
                </a:solidFill>
                <a:latin typeface="ArialMT" charset="0"/>
              </a:rPr>
              <a:t>48.9% </a:t>
            </a:r>
            <a:r>
              <a:rPr lang="en-US" dirty="0">
                <a:solidFill>
                  <a:srgbClr val="262626"/>
                </a:solidFill>
                <a:latin typeface="ArialMT" charset="0"/>
              </a:rPr>
              <a:t>rated the company's customer service as </a:t>
            </a:r>
            <a:r>
              <a:rPr lang="en-US" dirty="0" smtClean="0">
                <a:solidFill>
                  <a:srgbClr val="262626"/>
                </a:solidFill>
                <a:latin typeface="ArialMT" charset="0"/>
              </a:rPr>
              <a:t>excellent.</a:t>
            </a:r>
            <a:endParaRPr lang="en-US" dirty="0">
              <a:solidFill>
                <a:srgbClr val="262626"/>
              </a:solidFill>
              <a:latin typeface="ArialMT" charset="0"/>
            </a:endParaRPr>
          </a:p>
          <a:p>
            <a:endParaRPr lang="en-US" dirty="0" smtClean="0">
              <a:solidFill>
                <a:srgbClr val="262626"/>
              </a:solidFill>
              <a:latin typeface="ArialMT" charset="0"/>
            </a:endParaRPr>
          </a:p>
          <a:p>
            <a:r>
              <a:rPr lang="en-US" dirty="0"/>
              <a:t> The average store earns roughly $4.2 million each year — more than McDonald’s, Starbucks, or Subway — despite doing business only six days a week.</a:t>
            </a:r>
          </a:p>
        </p:txBody>
      </p:sp>
      <p:pic>
        <p:nvPicPr>
          <p:cNvPr id="3" name="Picture 2"/>
          <p:cNvPicPr>
            <a:picLocks noChangeAspect="1"/>
          </p:cNvPicPr>
          <p:nvPr/>
        </p:nvPicPr>
        <p:blipFill>
          <a:blip r:embed="rId2"/>
          <a:stretch>
            <a:fillRect/>
          </a:stretch>
        </p:blipFill>
        <p:spPr>
          <a:xfrm>
            <a:off x="6992075" y="78930"/>
            <a:ext cx="3023462" cy="1353789"/>
          </a:xfrm>
          <a:prstGeom prst="rect">
            <a:avLst/>
          </a:prstGeom>
        </p:spPr>
      </p:pic>
    </p:spTree>
    <p:extLst>
      <p:ext uri="{BB962C8B-B14F-4D97-AF65-F5344CB8AC3E}">
        <p14:creationId xmlns:p14="http://schemas.microsoft.com/office/powerpoint/2010/main" val="7172525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65237" y="1908485"/>
            <a:ext cx="8763000" cy="5324535"/>
          </a:xfrm>
          <a:prstGeom prst="rect">
            <a:avLst/>
          </a:prstGeom>
        </p:spPr>
        <p:txBody>
          <a:bodyPr wrap="square">
            <a:spAutoFit/>
          </a:bodyPr>
          <a:lstStyle/>
          <a:p>
            <a:r>
              <a:rPr lang="en-US" sz="2800" b="1" dirty="0">
                <a:solidFill>
                  <a:srgbClr val="262626"/>
                </a:solidFill>
                <a:latin typeface="ArialMT" charset="0"/>
              </a:rPr>
              <a:t>3. Apple</a:t>
            </a:r>
            <a:endParaRPr lang="en-US" sz="2800" dirty="0">
              <a:solidFill>
                <a:srgbClr val="262626"/>
              </a:solidFill>
              <a:latin typeface="ArialMT" charset="0"/>
            </a:endParaRPr>
          </a:p>
          <a:p>
            <a:r>
              <a:rPr lang="en-US" sz="2800" b="1" dirty="0" smtClean="0">
                <a:solidFill>
                  <a:srgbClr val="C00000"/>
                </a:solidFill>
                <a:latin typeface="ArialMT" charset="0"/>
              </a:rPr>
              <a:t>Pct</a:t>
            </a:r>
            <a:r>
              <a:rPr lang="en-US" sz="2800" b="1" dirty="0">
                <a:solidFill>
                  <a:srgbClr val="C00000"/>
                </a:solidFill>
                <a:latin typeface="ArialMT" charset="0"/>
              </a:rPr>
              <a:t>. ratings "excellent": </a:t>
            </a:r>
            <a:r>
              <a:rPr lang="en-US" sz="2800" b="1" dirty="0" smtClean="0">
                <a:solidFill>
                  <a:srgbClr val="C00000"/>
                </a:solidFill>
                <a:latin typeface="ArialMT" charset="0"/>
              </a:rPr>
              <a:t>45.4%</a:t>
            </a:r>
            <a:endParaRPr lang="en-US" sz="2800" b="1" dirty="0">
              <a:solidFill>
                <a:srgbClr val="C00000"/>
              </a:solidFill>
              <a:latin typeface="ArialMT" charset="0"/>
            </a:endParaRPr>
          </a:p>
          <a:p>
            <a:r>
              <a:rPr lang="en-US" sz="2800" dirty="0">
                <a:solidFill>
                  <a:srgbClr val="262626"/>
                </a:solidFill>
                <a:latin typeface="ArialMT" charset="0"/>
              </a:rPr>
              <a:t>With </a:t>
            </a:r>
            <a:r>
              <a:rPr lang="en-US" sz="2800" dirty="0" smtClean="0">
                <a:solidFill>
                  <a:srgbClr val="262626"/>
                </a:solidFill>
                <a:latin typeface="ArialMT" charset="0"/>
              </a:rPr>
              <a:t>45.4% </a:t>
            </a:r>
            <a:r>
              <a:rPr lang="en-US" sz="2800" dirty="0">
                <a:solidFill>
                  <a:srgbClr val="262626"/>
                </a:solidFill>
                <a:latin typeface="ArialMT" charset="0"/>
              </a:rPr>
              <a:t>of customers surveyed reporting an excellent experience with the company, Apple is getting close to the top spot in the customer service Hall of Fame. </a:t>
            </a:r>
            <a:endParaRPr lang="en-US" sz="2800" dirty="0" smtClean="0">
              <a:solidFill>
                <a:srgbClr val="262626"/>
              </a:solidFill>
              <a:latin typeface="ArialMT" charset="0"/>
            </a:endParaRPr>
          </a:p>
          <a:p>
            <a:endParaRPr lang="en-US" sz="2800" dirty="0">
              <a:solidFill>
                <a:srgbClr val="262626"/>
              </a:solidFill>
              <a:latin typeface="ArialMT" charset="0"/>
            </a:endParaRPr>
          </a:p>
          <a:p>
            <a:r>
              <a:rPr lang="en-US" dirty="0"/>
              <a:t>On a recent survey conducted by RBC Capital Markets, 83.4% of iPhone owners claim their next smartphone purchase would be an Apple product. Meanwhile, 64.2% of Samsung Galaxy owners claim the same about Samsung. In the fourth quarter of 2015, 30% of new iPhone purchases were by customers switching from Samsung to Apple.</a:t>
            </a:r>
            <a:endParaRPr lang="en-US" sz="2800" dirty="0">
              <a:solidFill>
                <a:srgbClr val="262626"/>
              </a:solidFill>
              <a:latin typeface="ArialMT" charset="0"/>
            </a:endParaRPr>
          </a:p>
        </p:txBody>
      </p:sp>
      <p:pic>
        <p:nvPicPr>
          <p:cNvPr id="3" name="Picture 2"/>
          <p:cNvPicPr>
            <a:picLocks noChangeAspect="1"/>
          </p:cNvPicPr>
          <p:nvPr/>
        </p:nvPicPr>
        <p:blipFill>
          <a:blip r:embed="rId2"/>
          <a:stretch>
            <a:fillRect/>
          </a:stretch>
        </p:blipFill>
        <p:spPr>
          <a:xfrm>
            <a:off x="8199437" y="61119"/>
            <a:ext cx="1828800" cy="1828800"/>
          </a:xfrm>
          <a:prstGeom prst="rect">
            <a:avLst/>
          </a:prstGeom>
        </p:spPr>
      </p:pic>
    </p:spTree>
    <p:extLst>
      <p:ext uri="{BB962C8B-B14F-4D97-AF65-F5344CB8AC3E}">
        <p14:creationId xmlns:p14="http://schemas.microsoft.com/office/powerpoint/2010/main" val="17422919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36637" y="2067719"/>
            <a:ext cx="8780462" cy="4893647"/>
          </a:xfrm>
          <a:prstGeom prst="rect">
            <a:avLst/>
          </a:prstGeom>
        </p:spPr>
        <p:txBody>
          <a:bodyPr wrap="square">
            <a:spAutoFit/>
          </a:bodyPr>
          <a:lstStyle/>
          <a:p>
            <a:r>
              <a:rPr lang="en-US" b="1" dirty="0">
                <a:solidFill>
                  <a:srgbClr val="262626"/>
                </a:solidFill>
                <a:latin typeface="ArialMT" charset="0"/>
              </a:rPr>
              <a:t>4. Marriott</a:t>
            </a:r>
            <a:endParaRPr lang="en-US" dirty="0">
              <a:solidFill>
                <a:srgbClr val="262626"/>
              </a:solidFill>
              <a:latin typeface="ArialMT" charset="0"/>
            </a:endParaRPr>
          </a:p>
          <a:p>
            <a:r>
              <a:rPr lang="en-US" b="1" dirty="0" smtClean="0">
                <a:solidFill>
                  <a:srgbClr val="C00000"/>
                </a:solidFill>
                <a:latin typeface="ArialMT" charset="0"/>
              </a:rPr>
              <a:t>Pct</a:t>
            </a:r>
            <a:r>
              <a:rPr lang="en-US" b="1" dirty="0">
                <a:solidFill>
                  <a:srgbClr val="C00000"/>
                </a:solidFill>
                <a:latin typeface="ArialMT" charset="0"/>
              </a:rPr>
              <a:t>. ratings "excellent": </a:t>
            </a:r>
            <a:r>
              <a:rPr lang="en-US" b="1" dirty="0" smtClean="0">
                <a:solidFill>
                  <a:srgbClr val="C00000"/>
                </a:solidFill>
                <a:latin typeface="ArialMT" charset="0"/>
              </a:rPr>
              <a:t>44.7%</a:t>
            </a:r>
            <a:endParaRPr lang="en-US" b="1" dirty="0">
              <a:solidFill>
                <a:srgbClr val="C00000"/>
              </a:solidFill>
              <a:latin typeface="ArialMT" charset="0"/>
            </a:endParaRPr>
          </a:p>
          <a:p>
            <a:r>
              <a:rPr lang="en-US" dirty="0"/>
              <a:t>Roughly 45% of surveyed customers consider the customer service at Marriott to be excellent, the largest share of any hotel and the fourth largest of any company nationwide. On the same survey, respondents cite having a friendly and knowledgeable staff as the most important elements in quality customer service. </a:t>
            </a:r>
            <a:endParaRPr lang="en-US" dirty="0" smtClean="0">
              <a:solidFill>
                <a:srgbClr val="262626"/>
              </a:solidFill>
              <a:latin typeface="ArialMT" charset="0"/>
            </a:endParaRPr>
          </a:p>
          <a:p>
            <a:endParaRPr lang="en-US" dirty="0" smtClean="0"/>
          </a:p>
          <a:p>
            <a:r>
              <a:rPr lang="en-US" dirty="0" smtClean="0"/>
              <a:t>Marriott </a:t>
            </a:r>
            <a:r>
              <a:rPr lang="en-US" dirty="0"/>
              <a:t>guests are also some of the most loyal in the hotel industry. The Marriott Rewards program has roughly 55 million members and more business travelers than any other rewards program.</a:t>
            </a:r>
          </a:p>
        </p:txBody>
      </p:sp>
      <p:pic>
        <p:nvPicPr>
          <p:cNvPr id="3" name="Picture 2"/>
          <p:cNvPicPr>
            <a:picLocks noChangeAspect="1"/>
          </p:cNvPicPr>
          <p:nvPr/>
        </p:nvPicPr>
        <p:blipFill>
          <a:blip r:embed="rId2"/>
          <a:stretch>
            <a:fillRect/>
          </a:stretch>
        </p:blipFill>
        <p:spPr>
          <a:xfrm>
            <a:off x="6904037" y="160833"/>
            <a:ext cx="3136899" cy="1440510"/>
          </a:xfrm>
          <a:prstGeom prst="rect">
            <a:avLst/>
          </a:prstGeom>
        </p:spPr>
      </p:pic>
    </p:spTree>
    <p:extLst>
      <p:ext uri="{BB962C8B-B14F-4D97-AF65-F5344CB8AC3E}">
        <p14:creationId xmlns:p14="http://schemas.microsoft.com/office/powerpoint/2010/main" val="10195760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12838" y="2194719"/>
            <a:ext cx="8229600" cy="4524315"/>
          </a:xfrm>
          <a:prstGeom prst="rect">
            <a:avLst/>
          </a:prstGeom>
        </p:spPr>
        <p:txBody>
          <a:bodyPr wrap="square">
            <a:spAutoFit/>
          </a:bodyPr>
          <a:lstStyle/>
          <a:p>
            <a:r>
              <a:rPr lang="en-US" b="1" dirty="0">
                <a:solidFill>
                  <a:srgbClr val="262626"/>
                </a:solidFill>
                <a:latin typeface="ArialMT" charset="0"/>
              </a:rPr>
              <a:t>5. </a:t>
            </a:r>
            <a:r>
              <a:rPr lang="en-US" b="1" dirty="0" smtClean="0">
                <a:solidFill>
                  <a:srgbClr val="262626"/>
                </a:solidFill>
                <a:latin typeface="ArialMT" charset="0"/>
              </a:rPr>
              <a:t>Samsung Electronics</a:t>
            </a:r>
            <a:endParaRPr lang="en-US" dirty="0">
              <a:solidFill>
                <a:srgbClr val="262626"/>
              </a:solidFill>
              <a:latin typeface="ArialMT" charset="0"/>
            </a:endParaRPr>
          </a:p>
          <a:p>
            <a:r>
              <a:rPr lang="en-US" b="1" dirty="0" smtClean="0">
                <a:solidFill>
                  <a:srgbClr val="C00000"/>
                </a:solidFill>
                <a:latin typeface="ArialMT" charset="0"/>
              </a:rPr>
              <a:t>Pct</a:t>
            </a:r>
            <a:r>
              <a:rPr lang="en-US" b="1" dirty="0">
                <a:solidFill>
                  <a:srgbClr val="C00000"/>
                </a:solidFill>
                <a:latin typeface="ArialMT" charset="0"/>
              </a:rPr>
              <a:t>. ratings "excellent": </a:t>
            </a:r>
            <a:r>
              <a:rPr lang="en-US" b="1" dirty="0" smtClean="0">
                <a:solidFill>
                  <a:srgbClr val="C00000"/>
                </a:solidFill>
                <a:latin typeface="ArialMT" charset="0"/>
              </a:rPr>
              <a:t>43.2%</a:t>
            </a:r>
            <a:endParaRPr lang="en-US" b="1" dirty="0">
              <a:solidFill>
                <a:srgbClr val="C00000"/>
              </a:solidFill>
              <a:latin typeface="ArialMT" charset="0"/>
            </a:endParaRPr>
          </a:p>
          <a:p>
            <a:r>
              <a:rPr lang="en-US" dirty="0"/>
              <a:t>This year, 43.2% of survey respondents rated Samsung Electronics’ customer service as excellent. Samsung is a manufacturer of consumer electronics, and its customer satisfaction largely depends on the quality of its products as well as its support services. </a:t>
            </a:r>
            <a:endParaRPr lang="en-US" dirty="0" smtClean="0"/>
          </a:p>
          <a:p>
            <a:endParaRPr lang="en-US" dirty="0"/>
          </a:p>
          <a:p>
            <a:r>
              <a:rPr lang="en-US" dirty="0"/>
              <a:t>While Samsung is still behind Apple in customer service, it does slightly better in product quality. The Samsung Galaxy Note5 ranks highest on American Customer Satisfaction Index list of top smartphones by customer satisfaction. </a:t>
            </a:r>
          </a:p>
        </p:txBody>
      </p:sp>
      <p:pic>
        <p:nvPicPr>
          <p:cNvPr id="4" name="Picture 3"/>
          <p:cNvPicPr>
            <a:picLocks noChangeAspect="1"/>
          </p:cNvPicPr>
          <p:nvPr/>
        </p:nvPicPr>
        <p:blipFill>
          <a:blip r:embed="rId2"/>
          <a:stretch>
            <a:fillRect/>
          </a:stretch>
        </p:blipFill>
        <p:spPr>
          <a:xfrm>
            <a:off x="7818437" y="61119"/>
            <a:ext cx="2260600" cy="1391138"/>
          </a:xfrm>
          <a:prstGeom prst="rect">
            <a:avLst/>
          </a:prstGeom>
        </p:spPr>
      </p:pic>
    </p:spTree>
    <p:extLst>
      <p:ext uri="{BB962C8B-B14F-4D97-AF65-F5344CB8AC3E}">
        <p14:creationId xmlns:p14="http://schemas.microsoft.com/office/powerpoint/2010/main" val="14097853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70037" y="2347119"/>
            <a:ext cx="7820024" cy="4647426"/>
          </a:xfrm>
          <a:prstGeom prst="rect">
            <a:avLst/>
          </a:prstGeom>
        </p:spPr>
        <p:txBody>
          <a:bodyPr wrap="square">
            <a:spAutoFit/>
          </a:bodyPr>
          <a:lstStyle/>
          <a:p>
            <a:r>
              <a:rPr lang="en-US" sz="2800" b="1" dirty="0">
                <a:solidFill>
                  <a:srgbClr val="1A1A1A"/>
                </a:solidFill>
                <a:latin typeface="Georgia" charset="0"/>
              </a:rPr>
              <a:t>6. </a:t>
            </a:r>
            <a:r>
              <a:rPr lang="en-US" sz="2800" b="1" dirty="0" smtClean="0">
                <a:solidFill>
                  <a:srgbClr val="1A1A1A"/>
                </a:solidFill>
                <a:latin typeface="Georgia" charset="0"/>
              </a:rPr>
              <a:t>Sony</a:t>
            </a:r>
          </a:p>
          <a:p>
            <a:r>
              <a:rPr lang="en-US" sz="2800" b="1" dirty="0" smtClean="0">
                <a:solidFill>
                  <a:srgbClr val="C00000"/>
                </a:solidFill>
                <a:latin typeface="Georgia" charset="0"/>
              </a:rPr>
              <a:t>Pct</a:t>
            </a:r>
            <a:r>
              <a:rPr lang="en-US" sz="2800" b="1" dirty="0">
                <a:solidFill>
                  <a:srgbClr val="C00000"/>
                </a:solidFill>
                <a:latin typeface="Georgia" charset="0"/>
              </a:rPr>
              <a:t>. ratings “excellent”: </a:t>
            </a:r>
            <a:r>
              <a:rPr lang="en-US" sz="2800" b="1" dirty="0" smtClean="0">
                <a:solidFill>
                  <a:srgbClr val="C00000"/>
                </a:solidFill>
                <a:latin typeface="Georgia" charset="0"/>
              </a:rPr>
              <a:t>41.1%</a:t>
            </a:r>
            <a:endParaRPr lang="en-US" sz="2800" b="1" dirty="0">
              <a:solidFill>
                <a:srgbClr val="C00000"/>
              </a:solidFill>
              <a:latin typeface="Georgia" charset="0"/>
            </a:endParaRPr>
          </a:p>
          <a:p>
            <a:r>
              <a:rPr lang="en-US" dirty="0"/>
              <a:t>More than two in five survey respondents consider Sony’s customer service to be excellent, the sixth largest share of any company. </a:t>
            </a:r>
            <a:endParaRPr lang="en-US" dirty="0" smtClean="0"/>
          </a:p>
          <a:p>
            <a:endParaRPr lang="en-US" dirty="0"/>
          </a:p>
          <a:p>
            <a:r>
              <a:rPr lang="en-US" dirty="0" smtClean="0"/>
              <a:t>As </a:t>
            </a:r>
            <a:r>
              <a:rPr lang="en-US" dirty="0"/>
              <a:t>a manufacturer of consumer electronics, Sony not only needs to produce quality products, but also provide helpful support services. Sony has 534 customer support offices in the United States and receives roughly 1.8 million customer inquiries a year through either e-mail, phone, or chat services. </a:t>
            </a:r>
            <a:endParaRPr lang="en-US" sz="2800" dirty="0"/>
          </a:p>
        </p:txBody>
      </p:sp>
      <p:sp>
        <p:nvSpPr>
          <p:cNvPr id="3" name="AutoShape 2" descr="Image result for sony log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 name="Picture 3"/>
          <p:cNvPicPr>
            <a:picLocks noChangeAspect="1"/>
          </p:cNvPicPr>
          <p:nvPr/>
        </p:nvPicPr>
        <p:blipFill>
          <a:blip r:embed="rId2"/>
          <a:stretch>
            <a:fillRect/>
          </a:stretch>
        </p:blipFill>
        <p:spPr>
          <a:xfrm>
            <a:off x="7132637" y="160338"/>
            <a:ext cx="2857500" cy="1600200"/>
          </a:xfrm>
          <a:prstGeom prst="rect">
            <a:avLst/>
          </a:prstGeom>
        </p:spPr>
      </p:pic>
    </p:spTree>
    <p:extLst>
      <p:ext uri="{BB962C8B-B14F-4D97-AF65-F5344CB8AC3E}">
        <p14:creationId xmlns:p14="http://schemas.microsoft.com/office/powerpoint/2010/main" val="166082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65237" y="2118519"/>
            <a:ext cx="8245474" cy="4647426"/>
          </a:xfrm>
          <a:prstGeom prst="rect">
            <a:avLst/>
          </a:prstGeom>
        </p:spPr>
        <p:txBody>
          <a:bodyPr wrap="square">
            <a:spAutoFit/>
          </a:bodyPr>
          <a:lstStyle/>
          <a:p>
            <a:r>
              <a:rPr lang="en-US" sz="2800" b="1" dirty="0">
                <a:solidFill>
                  <a:srgbClr val="1A1A1A"/>
                </a:solidFill>
                <a:latin typeface="Georgia" charset="0"/>
              </a:rPr>
              <a:t>7. </a:t>
            </a:r>
            <a:r>
              <a:rPr lang="en-US" sz="2800" b="1" dirty="0" smtClean="0">
                <a:solidFill>
                  <a:srgbClr val="1A1A1A"/>
                </a:solidFill>
                <a:latin typeface="Georgia" charset="0"/>
              </a:rPr>
              <a:t>Google</a:t>
            </a:r>
          </a:p>
          <a:p>
            <a:r>
              <a:rPr lang="en-US" sz="2800" b="1" dirty="0" smtClean="0">
                <a:solidFill>
                  <a:srgbClr val="C00000"/>
                </a:solidFill>
                <a:latin typeface="Georgia" charset="0"/>
              </a:rPr>
              <a:t>Pct</a:t>
            </a:r>
            <a:r>
              <a:rPr lang="en-US" sz="2800" b="1" dirty="0">
                <a:solidFill>
                  <a:srgbClr val="C00000"/>
                </a:solidFill>
                <a:latin typeface="Georgia" charset="0"/>
              </a:rPr>
              <a:t>. ratings “excellent”: </a:t>
            </a:r>
            <a:r>
              <a:rPr lang="en-US" sz="2800" b="1" dirty="0" smtClean="0">
                <a:solidFill>
                  <a:srgbClr val="C00000"/>
                </a:solidFill>
                <a:latin typeface="Georgia" charset="0"/>
              </a:rPr>
              <a:t>40.9%</a:t>
            </a:r>
            <a:endParaRPr lang="en-US" sz="2800" b="1" dirty="0">
              <a:solidFill>
                <a:srgbClr val="C00000"/>
              </a:solidFill>
              <a:latin typeface="Georgia" charset="0"/>
            </a:endParaRPr>
          </a:p>
          <a:p>
            <a:r>
              <a:rPr lang="en-US" dirty="0"/>
              <a:t> Google generates revenue primarily from online advertising. According to the company, Search, Android, Maps, Chrome, YouTube, Google Play, and Gmail have more than 1 billion active users each per month.</a:t>
            </a:r>
          </a:p>
          <a:p>
            <a:endParaRPr lang="en-US" dirty="0" smtClean="0"/>
          </a:p>
          <a:p>
            <a:r>
              <a:rPr lang="en-US" dirty="0" smtClean="0"/>
              <a:t>Google’s </a:t>
            </a:r>
            <a:r>
              <a:rPr lang="en-US" dirty="0"/>
              <a:t>services, which are completely free for non-business users, are very popular and apparently also quite lucrative for its advertising clients. Google’s mobile operating system Android powers the vast majority of all new smartphones. </a:t>
            </a:r>
          </a:p>
        </p:txBody>
      </p:sp>
      <p:pic>
        <p:nvPicPr>
          <p:cNvPr id="3" name="Picture 2"/>
          <p:cNvPicPr>
            <a:picLocks noChangeAspect="1"/>
          </p:cNvPicPr>
          <p:nvPr/>
        </p:nvPicPr>
        <p:blipFill>
          <a:blip r:embed="rId2"/>
          <a:stretch>
            <a:fillRect/>
          </a:stretch>
        </p:blipFill>
        <p:spPr>
          <a:xfrm>
            <a:off x="7361237" y="137319"/>
            <a:ext cx="2619375" cy="1743075"/>
          </a:xfrm>
          <a:prstGeom prst="rect">
            <a:avLst/>
          </a:prstGeom>
        </p:spPr>
      </p:pic>
    </p:spTree>
    <p:extLst>
      <p:ext uri="{BB962C8B-B14F-4D97-AF65-F5344CB8AC3E}">
        <p14:creationId xmlns:p14="http://schemas.microsoft.com/office/powerpoint/2010/main" val="10109293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32037" y="2042319"/>
            <a:ext cx="7010400" cy="4893647"/>
          </a:xfrm>
          <a:prstGeom prst="rect">
            <a:avLst/>
          </a:prstGeom>
        </p:spPr>
        <p:txBody>
          <a:bodyPr wrap="square">
            <a:spAutoFit/>
          </a:bodyPr>
          <a:lstStyle/>
          <a:p>
            <a:r>
              <a:rPr lang="en-US" sz="8800" dirty="0">
                <a:solidFill>
                  <a:srgbClr val="141414"/>
                </a:solidFill>
                <a:latin typeface="Georgia" charset="0"/>
              </a:rPr>
              <a:t>Customer Service Hall of </a:t>
            </a:r>
            <a:r>
              <a:rPr lang="en-US" sz="8800" dirty="0">
                <a:solidFill>
                  <a:srgbClr val="C00000"/>
                </a:solidFill>
                <a:latin typeface="Georgia" charset="0"/>
              </a:rPr>
              <a:t>Shame</a:t>
            </a:r>
          </a:p>
          <a:p>
            <a:r>
              <a:rPr lang="en-US" dirty="0">
                <a:solidFill>
                  <a:srgbClr val="1A1A1A"/>
                </a:solidFill>
                <a:latin typeface="ArialMT" charset="0"/>
              </a:rPr>
              <a:t>By </a:t>
            </a:r>
            <a:r>
              <a:rPr lang="en-US" u="sng" dirty="0">
                <a:solidFill>
                  <a:srgbClr val="000087"/>
                </a:solidFill>
                <a:latin typeface="ArialMT" charset="0"/>
                <a:hlinkClick r:id="rId2"/>
              </a:rPr>
              <a:t>Michael B. Sauter</a:t>
            </a:r>
            <a:r>
              <a:rPr lang="en-US" u="sng" dirty="0">
                <a:solidFill>
                  <a:srgbClr val="1A1A1A"/>
                </a:solidFill>
                <a:latin typeface="ArialMT" charset="0"/>
                <a:hlinkClick r:id="rId2"/>
              </a:rPr>
              <a:t>, </a:t>
            </a:r>
            <a:r>
              <a:rPr lang="en-US" u="sng" dirty="0">
                <a:solidFill>
                  <a:srgbClr val="000087"/>
                </a:solidFill>
                <a:latin typeface="ArialMT" charset="0"/>
                <a:hlinkClick r:id="rId3"/>
              </a:rPr>
              <a:t>Samuel Stebbins</a:t>
            </a:r>
            <a:r>
              <a:rPr lang="en-US" u="sng" dirty="0">
                <a:solidFill>
                  <a:srgbClr val="1A1A1A"/>
                </a:solidFill>
                <a:latin typeface="ArialMT" charset="0"/>
                <a:hlinkClick r:id="rId3"/>
              </a:rPr>
              <a:t> and </a:t>
            </a:r>
            <a:r>
              <a:rPr lang="en-US" u="sng" dirty="0">
                <a:solidFill>
                  <a:srgbClr val="000087"/>
                </a:solidFill>
                <a:latin typeface="ArialMT" charset="0"/>
                <a:hlinkClick r:id="rId4"/>
              </a:rPr>
              <a:t>Thomas C. Frohlich</a:t>
            </a:r>
            <a:r>
              <a:rPr lang="en-US" u="sng" dirty="0">
                <a:solidFill>
                  <a:srgbClr val="1A1A1A"/>
                </a:solidFill>
                <a:latin typeface="ArialMT" charset="0"/>
                <a:hlinkClick r:id="rId4"/>
              </a:rPr>
              <a:t> July 23, 2015 9:47 am EDT</a:t>
            </a:r>
            <a:endParaRPr lang="en-US" dirty="0"/>
          </a:p>
        </p:txBody>
      </p:sp>
    </p:spTree>
    <p:extLst>
      <p:ext uri="{BB962C8B-B14F-4D97-AF65-F5344CB8AC3E}">
        <p14:creationId xmlns:p14="http://schemas.microsoft.com/office/powerpoint/2010/main" val="18277053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65237" y="2666251"/>
            <a:ext cx="8667749" cy="4401205"/>
          </a:xfrm>
          <a:prstGeom prst="rect">
            <a:avLst/>
          </a:prstGeom>
        </p:spPr>
        <p:txBody>
          <a:bodyPr wrap="square">
            <a:spAutoFit/>
          </a:bodyPr>
          <a:lstStyle/>
          <a:p>
            <a:r>
              <a:rPr lang="en-US" sz="2800" dirty="0">
                <a:solidFill>
                  <a:srgbClr val="1A1A1A"/>
                </a:solidFill>
                <a:latin typeface="Georgia" charset="0"/>
              </a:rPr>
              <a:t>While customer satisfaction is not the same as approving of a company’s business practices, it may be that respondents let their views on Wal-Mart’s ethical practices affect their customer satisfaction rating. </a:t>
            </a:r>
            <a:endParaRPr lang="en-US" sz="2800" dirty="0" smtClean="0">
              <a:solidFill>
                <a:srgbClr val="1A1A1A"/>
              </a:solidFill>
              <a:latin typeface="Georgia" charset="0"/>
            </a:endParaRPr>
          </a:p>
          <a:p>
            <a:endParaRPr lang="en-US" sz="2800" dirty="0">
              <a:solidFill>
                <a:srgbClr val="1A1A1A"/>
              </a:solidFill>
              <a:latin typeface="Georgia" charset="0"/>
            </a:endParaRPr>
          </a:p>
          <a:p>
            <a:r>
              <a:rPr lang="en-US" sz="2800" dirty="0" smtClean="0">
                <a:solidFill>
                  <a:srgbClr val="1A1A1A"/>
                </a:solidFill>
                <a:latin typeface="Georgia" charset="0"/>
              </a:rPr>
              <a:t>Of </a:t>
            </a:r>
            <a:r>
              <a:rPr lang="en-US" sz="2800" dirty="0">
                <a:solidFill>
                  <a:srgbClr val="1A1A1A"/>
                </a:solidFill>
                <a:latin typeface="Georgia" charset="0"/>
              </a:rPr>
              <a:t>those surveyed, 41.9% had an overall negative experience, while 13.8% rated their experience with the company as poor, the lowest possible rating, both very high figures. </a:t>
            </a:r>
          </a:p>
        </p:txBody>
      </p:sp>
      <p:sp>
        <p:nvSpPr>
          <p:cNvPr id="3" name="Rectangle 2"/>
          <p:cNvSpPr/>
          <p:nvPr/>
        </p:nvSpPr>
        <p:spPr>
          <a:xfrm>
            <a:off x="1265237" y="1813719"/>
            <a:ext cx="5073650" cy="830997"/>
          </a:xfrm>
          <a:prstGeom prst="rect">
            <a:avLst/>
          </a:prstGeom>
        </p:spPr>
        <p:txBody>
          <a:bodyPr>
            <a:spAutoFit/>
          </a:bodyPr>
          <a:lstStyle/>
          <a:p>
            <a:r>
              <a:rPr lang="en-US" b="1" dirty="0">
                <a:solidFill>
                  <a:srgbClr val="1A1A1A"/>
                </a:solidFill>
                <a:latin typeface="Georgia" charset="0"/>
              </a:rPr>
              <a:t>10. Wal-Mart </a:t>
            </a:r>
            <a:endParaRPr lang="en-US" b="1" dirty="0" smtClean="0">
              <a:solidFill>
                <a:srgbClr val="1A1A1A"/>
              </a:solidFill>
              <a:latin typeface="Georgia" charset="0"/>
            </a:endParaRPr>
          </a:p>
          <a:p>
            <a:r>
              <a:rPr lang="en-US" b="1" dirty="0" smtClean="0">
                <a:solidFill>
                  <a:srgbClr val="C00000"/>
                </a:solidFill>
                <a:latin typeface="Georgia" charset="0"/>
              </a:rPr>
              <a:t>Pct</a:t>
            </a:r>
            <a:r>
              <a:rPr lang="en-US" b="1" dirty="0">
                <a:solidFill>
                  <a:srgbClr val="C00000"/>
                </a:solidFill>
                <a:latin typeface="Georgia" charset="0"/>
              </a:rPr>
              <a:t>. ratings “poor”:</a:t>
            </a:r>
            <a:r>
              <a:rPr lang="en-US" dirty="0">
                <a:solidFill>
                  <a:srgbClr val="C00000"/>
                </a:solidFill>
                <a:latin typeface="Georgia" charset="0"/>
              </a:rPr>
              <a:t> </a:t>
            </a:r>
            <a:r>
              <a:rPr lang="en-US" b="1" dirty="0">
                <a:solidFill>
                  <a:srgbClr val="C00000"/>
                </a:solidFill>
                <a:latin typeface="Georgia" charset="0"/>
              </a:rPr>
              <a:t>13.8%</a:t>
            </a:r>
          </a:p>
        </p:txBody>
      </p:sp>
      <p:pic>
        <p:nvPicPr>
          <p:cNvPr id="4" name="Picture 3"/>
          <p:cNvPicPr>
            <a:picLocks noChangeAspect="1"/>
          </p:cNvPicPr>
          <p:nvPr/>
        </p:nvPicPr>
        <p:blipFill>
          <a:blip r:embed="rId2"/>
          <a:stretch>
            <a:fillRect/>
          </a:stretch>
        </p:blipFill>
        <p:spPr>
          <a:xfrm>
            <a:off x="6675437" y="61119"/>
            <a:ext cx="3365499" cy="810076"/>
          </a:xfrm>
          <a:prstGeom prst="rect">
            <a:avLst/>
          </a:prstGeom>
        </p:spPr>
      </p:pic>
    </p:spTree>
    <p:extLst>
      <p:ext uri="{BB962C8B-B14F-4D97-AF65-F5344CB8AC3E}">
        <p14:creationId xmlns:p14="http://schemas.microsoft.com/office/powerpoint/2010/main" val="16897358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70037" y="2575719"/>
            <a:ext cx="8021637" cy="4154984"/>
          </a:xfrm>
          <a:prstGeom prst="rect">
            <a:avLst/>
          </a:prstGeom>
        </p:spPr>
        <p:txBody>
          <a:bodyPr wrap="square">
            <a:spAutoFit/>
          </a:bodyPr>
          <a:lstStyle/>
          <a:p>
            <a:r>
              <a:rPr lang="en-US" b="1" dirty="0">
                <a:solidFill>
                  <a:srgbClr val="1A1A1A"/>
                </a:solidFill>
                <a:latin typeface="Georgia" charset="0"/>
              </a:rPr>
              <a:t>9. Wells Fargo </a:t>
            </a:r>
            <a:endParaRPr lang="en-US" b="1" dirty="0" smtClean="0">
              <a:solidFill>
                <a:srgbClr val="1A1A1A"/>
              </a:solidFill>
              <a:latin typeface="Georgia" charset="0"/>
            </a:endParaRPr>
          </a:p>
          <a:p>
            <a:r>
              <a:rPr lang="en-US" b="1" dirty="0" smtClean="0">
                <a:solidFill>
                  <a:srgbClr val="C00000"/>
                </a:solidFill>
                <a:latin typeface="Georgia" charset="0"/>
              </a:rPr>
              <a:t>Pct</a:t>
            </a:r>
            <a:r>
              <a:rPr lang="en-US" b="1" dirty="0">
                <a:solidFill>
                  <a:srgbClr val="C00000"/>
                </a:solidFill>
                <a:latin typeface="Georgia" charset="0"/>
              </a:rPr>
              <a:t>. ratings “poor”:</a:t>
            </a:r>
            <a:r>
              <a:rPr lang="en-US" dirty="0">
                <a:solidFill>
                  <a:srgbClr val="1A1A1A"/>
                </a:solidFill>
                <a:latin typeface="Georgia" charset="0"/>
              </a:rPr>
              <a:t> </a:t>
            </a:r>
            <a:r>
              <a:rPr lang="en-US" b="1" dirty="0">
                <a:solidFill>
                  <a:srgbClr val="C00000"/>
                </a:solidFill>
                <a:latin typeface="Georgia" charset="0"/>
              </a:rPr>
              <a:t>14.0%</a:t>
            </a:r>
            <a:r>
              <a:rPr lang="en-US" dirty="0">
                <a:solidFill>
                  <a:srgbClr val="1A1A1A"/>
                </a:solidFill>
                <a:latin typeface="Georgia" charset="0"/>
              </a:rPr>
              <a:t> (credit card, banking)</a:t>
            </a:r>
          </a:p>
          <a:p>
            <a:r>
              <a:rPr lang="en-US" dirty="0">
                <a:solidFill>
                  <a:srgbClr val="1A1A1A"/>
                </a:solidFill>
                <a:latin typeface="Georgia" charset="0"/>
              </a:rPr>
              <a:t>Many Americans held the banking industry responsible for the recent financial crisis, and Wells Fargo’s reputation may still be suffering as a result. </a:t>
            </a:r>
            <a:endParaRPr lang="en-US" dirty="0" smtClean="0">
              <a:solidFill>
                <a:srgbClr val="1A1A1A"/>
              </a:solidFill>
              <a:latin typeface="Georgia" charset="0"/>
            </a:endParaRPr>
          </a:p>
          <a:p>
            <a:endParaRPr lang="en-US" dirty="0">
              <a:solidFill>
                <a:srgbClr val="1A1A1A"/>
              </a:solidFill>
              <a:latin typeface="Georgia" charset="0"/>
            </a:endParaRPr>
          </a:p>
          <a:p>
            <a:r>
              <a:rPr lang="en-US" dirty="0" smtClean="0">
                <a:solidFill>
                  <a:srgbClr val="1A1A1A"/>
                </a:solidFill>
                <a:latin typeface="Georgia" charset="0"/>
              </a:rPr>
              <a:t>Survey </a:t>
            </a:r>
            <a:r>
              <a:rPr lang="en-US" dirty="0">
                <a:solidFill>
                  <a:srgbClr val="1A1A1A"/>
                </a:solidFill>
                <a:latin typeface="Georgia" charset="0"/>
              </a:rPr>
              <a:t>respondents rated Wells Fargo’s banking and credit card divisions equally: 14% of people reported a poor experience with each division. However, 32.2% of people had an excellent experience, relatively high compared with other poorly-rated companies.</a:t>
            </a:r>
            <a:endParaRPr lang="en-US" dirty="0"/>
          </a:p>
        </p:txBody>
      </p:sp>
      <p:pic>
        <p:nvPicPr>
          <p:cNvPr id="3" name="Picture 2"/>
          <p:cNvPicPr>
            <a:picLocks noChangeAspect="1"/>
          </p:cNvPicPr>
          <p:nvPr/>
        </p:nvPicPr>
        <p:blipFill>
          <a:blip r:embed="rId2"/>
          <a:stretch>
            <a:fillRect/>
          </a:stretch>
        </p:blipFill>
        <p:spPr>
          <a:xfrm>
            <a:off x="8351837" y="61119"/>
            <a:ext cx="1714500" cy="1714500"/>
          </a:xfrm>
          <a:prstGeom prst="rect">
            <a:avLst/>
          </a:prstGeom>
        </p:spPr>
      </p:pic>
    </p:spTree>
    <p:extLst>
      <p:ext uri="{BB962C8B-B14F-4D97-AF65-F5344CB8AC3E}">
        <p14:creationId xmlns:p14="http://schemas.microsoft.com/office/powerpoint/2010/main" val="19863931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89037" y="1889919"/>
            <a:ext cx="8229600" cy="3785652"/>
          </a:xfrm>
          <a:prstGeom prst="rect">
            <a:avLst/>
          </a:prstGeom>
        </p:spPr>
        <p:txBody>
          <a:bodyPr wrap="square">
            <a:spAutoFit/>
          </a:bodyPr>
          <a:lstStyle/>
          <a:p>
            <a:r>
              <a:rPr lang="en-US" b="1" dirty="0">
                <a:solidFill>
                  <a:srgbClr val="1A1A1A"/>
                </a:solidFill>
                <a:latin typeface="Georgia" charset="0"/>
              </a:rPr>
              <a:t>8. T-Mobile </a:t>
            </a:r>
            <a:endParaRPr lang="en-US" b="1" dirty="0" smtClean="0">
              <a:solidFill>
                <a:srgbClr val="1A1A1A"/>
              </a:solidFill>
              <a:latin typeface="Georgia" charset="0"/>
            </a:endParaRPr>
          </a:p>
          <a:p>
            <a:r>
              <a:rPr lang="en-US" b="1" dirty="0" smtClean="0">
                <a:solidFill>
                  <a:srgbClr val="C00000"/>
                </a:solidFill>
                <a:latin typeface="Georgia" charset="0"/>
              </a:rPr>
              <a:t>Pct</a:t>
            </a:r>
            <a:r>
              <a:rPr lang="en-US" b="1" dirty="0">
                <a:solidFill>
                  <a:srgbClr val="C00000"/>
                </a:solidFill>
                <a:latin typeface="Georgia" charset="0"/>
              </a:rPr>
              <a:t>. ratings “poor”:</a:t>
            </a:r>
            <a:r>
              <a:rPr lang="en-US" dirty="0">
                <a:solidFill>
                  <a:srgbClr val="C00000"/>
                </a:solidFill>
                <a:latin typeface="Georgia" charset="0"/>
              </a:rPr>
              <a:t> </a:t>
            </a:r>
            <a:r>
              <a:rPr lang="en-US" b="1" dirty="0">
                <a:solidFill>
                  <a:srgbClr val="C00000"/>
                </a:solidFill>
                <a:latin typeface="Georgia" charset="0"/>
              </a:rPr>
              <a:t>14.7%</a:t>
            </a:r>
          </a:p>
          <a:p>
            <a:r>
              <a:rPr lang="en-US" dirty="0">
                <a:solidFill>
                  <a:srgbClr val="1A1A1A"/>
                </a:solidFill>
                <a:latin typeface="Georgia" charset="0"/>
              </a:rPr>
              <a:t>Wireless service provider T-Mobile’s customer service reputation took a serious hit </a:t>
            </a:r>
            <a:r>
              <a:rPr lang="en-US" dirty="0" smtClean="0">
                <a:solidFill>
                  <a:srgbClr val="1A1A1A"/>
                </a:solidFill>
                <a:latin typeface="Georgia" charset="0"/>
              </a:rPr>
              <a:t>in 2015, </a:t>
            </a:r>
            <a:r>
              <a:rPr lang="en-US" dirty="0">
                <a:solidFill>
                  <a:srgbClr val="1A1A1A"/>
                </a:solidFill>
                <a:latin typeface="Georgia" charset="0"/>
              </a:rPr>
              <a:t>causing it to make the Hall of Shame for the first time. </a:t>
            </a:r>
            <a:endParaRPr lang="en-US" dirty="0" smtClean="0">
              <a:solidFill>
                <a:srgbClr val="1A1A1A"/>
              </a:solidFill>
              <a:latin typeface="Georgia" charset="0"/>
            </a:endParaRPr>
          </a:p>
          <a:p>
            <a:endParaRPr lang="en-US" dirty="0">
              <a:solidFill>
                <a:srgbClr val="1A1A1A"/>
              </a:solidFill>
              <a:latin typeface="Georgia" charset="0"/>
            </a:endParaRPr>
          </a:p>
          <a:p>
            <a:r>
              <a:rPr lang="en-US" dirty="0" smtClean="0">
                <a:solidFill>
                  <a:srgbClr val="1A1A1A"/>
                </a:solidFill>
                <a:latin typeface="Georgia" charset="0"/>
              </a:rPr>
              <a:t>In 2015, </a:t>
            </a:r>
            <a:r>
              <a:rPr lang="en-US" dirty="0">
                <a:solidFill>
                  <a:srgbClr val="1A1A1A"/>
                </a:solidFill>
                <a:latin typeface="Georgia" charset="0"/>
              </a:rPr>
              <a:t>14.7% of respondents rated the company’s service as poor. While roughly 63% of respondents rated the company’s service positively last year, the rate dropped to 58.3% </a:t>
            </a:r>
            <a:r>
              <a:rPr lang="en-US" dirty="0" smtClean="0">
                <a:solidFill>
                  <a:srgbClr val="1A1A1A"/>
                </a:solidFill>
                <a:latin typeface="Georgia" charset="0"/>
              </a:rPr>
              <a:t>in 2015.</a:t>
            </a:r>
            <a:endParaRPr lang="en-US" dirty="0"/>
          </a:p>
        </p:txBody>
      </p:sp>
      <p:pic>
        <p:nvPicPr>
          <p:cNvPr id="3" name="Picture 2"/>
          <p:cNvPicPr>
            <a:picLocks noChangeAspect="1"/>
          </p:cNvPicPr>
          <p:nvPr/>
        </p:nvPicPr>
        <p:blipFill>
          <a:blip r:embed="rId2"/>
          <a:stretch>
            <a:fillRect/>
          </a:stretch>
        </p:blipFill>
        <p:spPr>
          <a:xfrm>
            <a:off x="7558087" y="137319"/>
            <a:ext cx="2470150" cy="1235075"/>
          </a:xfrm>
          <a:prstGeom prst="rect">
            <a:avLst/>
          </a:prstGeom>
        </p:spPr>
      </p:pic>
    </p:spTree>
    <p:extLst>
      <p:ext uri="{BB962C8B-B14F-4D97-AF65-F5344CB8AC3E}">
        <p14:creationId xmlns:p14="http://schemas.microsoft.com/office/powerpoint/2010/main" val="6294346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22437" y="1737519"/>
            <a:ext cx="8001000" cy="830997"/>
          </a:xfrm>
          <a:prstGeom prst="rect">
            <a:avLst/>
          </a:prstGeom>
        </p:spPr>
        <p:txBody>
          <a:bodyPr wrap="square">
            <a:spAutoFit/>
          </a:bodyPr>
          <a:lstStyle/>
          <a:p>
            <a:r>
              <a:rPr lang="en-US" b="1" dirty="0">
                <a:solidFill>
                  <a:srgbClr val="1A1A1A"/>
                </a:solidFill>
                <a:latin typeface="Georgia" charset="0"/>
              </a:rPr>
              <a:t>7. Verizon Communications </a:t>
            </a:r>
            <a:endParaRPr lang="en-US" b="1" dirty="0" smtClean="0">
              <a:solidFill>
                <a:srgbClr val="1A1A1A"/>
              </a:solidFill>
              <a:latin typeface="Georgia" charset="0"/>
            </a:endParaRPr>
          </a:p>
          <a:p>
            <a:r>
              <a:rPr lang="en-US" b="1" dirty="0" smtClean="0">
                <a:solidFill>
                  <a:srgbClr val="C00000"/>
                </a:solidFill>
                <a:latin typeface="Georgia" charset="0"/>
              </a:rPr>
              <a:t>Pct</a:t>
            </a:r>
            <a:r>
              <a:rPr lang="en-US" b="1" dirty="0">
                <a:solidFill>
                  <a:srgbClr val="C00000"/>
                </a:solidFill>
                <a:latin typeface="Georgia" charset="0"/>
              </a:rPr>
              <a:t>. ratings “poor”:</a:t>
            </a:r>
            <a:r>
              <a:rPr lang="en-US" dirty="0">
                <a:solidFill>
                  <a:srgbClr val="C00000"/>
                </a:solidFill>
                <a:latin typeface="Georgia" charset="0"/>
              </a:rPr>
              <a:t> </a:t>
            </a:r>
            <a:r>
              <a:rPr lang="en-US" b="1" dirty="0">
                <a:solidFill>
                  <a:srgbClr val="C00000"/>
                </a:solidFill>
                <a:latin typeface="Georgia" charset="0"/>
              </a:rPr>
              <a:t>15.0</a:t>
            </a:r>
            <a:r>
              <a:rPr lang="en-US" b="1" dirty="0" smtClean="0">
                <a:solidFill>
                  <a:srgbClr val="C00000"/>
                </a:solidFill>
                <a:latin typeface="Georgia" charset="0"/>
              </a:rPr>
              <a:t>%</a:t>
            </a:r>
            <a:endParaRPr lang="en-US" b="1" dirty="0">
              <a:solidFill>
                <a:srgbClr val="C00000"/>
              </a:solidFill>
              <a:latin typeface="Georgia" charset="0"/>
            </a:endParaRPr>
          </a:p>
        </p:txBody>
      </p:sp>
      <p:sp>
        <p:nvSpPr>
          <p:cNvPr id="3" name="Rectangle 2"/>
          <p:cNvSpPr/>
          <p:nvPr/>
        </p:nvSpPr>
        <p:spPr>
          <a:xfrm>
            <a:off x="1722437" y="2651919"/>
            <a:ext cx="8458200" cy="3046988"/>
          </a:xfrm>
          <a:prstGeom prst="rect">
            <a:avLst/>
          </a:prstGeom>
        </p:spPr>
        <p:txBody>
          <a:bodyPr wrap="square">
            <a:spAutoFit/>
          </a:bodyPr>
          <a:lstStyle/>
          <a:p>
            <a:r>
              <a:rPr lang="en-US" dirty="0">
                <a:solidFill>
                  <a:srgbClr val="1A1A1A"/>
                </a:solidFill>
                <a:latin typeface="Georgia" charset="0"/>
              </a:rPr>
              <a:t>Though Verizon may be steadily improving the speed and reliability of its network, the company’s customer service reputation is suffering. </a:t>
            </a:r>
            <a:endParaRPr lang="en-US" dirty="0" smtClean="0">
              <a:solidFill>
                <a:srgbClr val="1A1A1A"/>
              </a:solidFill>
              <a:latin typeface="Georgia" charset="0"/>
            </a:endParaRPr>
          </a:p>
          <a:p>
            <a:endParaRPr lang="en-US" dirty="0">
              <a:solidFill>
                <a:srgbClr val="1A1A1A"/>
              </a:solidFill>
              <a:latin typeface="Georgia" charset="0"/>
            </a:endParaRPr>
          </a:p>
          <a:p>
            <a:r>
              <a:rPr lang="en-US" dirty="0" smtClean="0">
                <a:solidFill>
                  <a:srgbClr val="1A1A1A"/>
                </a:solidFill>
                <a:latin typeface="Georgia" charset="0"/>
              </a:rPr>
              <a:t>The </a:t>
            </a:r>
            <a:r>
              <a:rPr lang="en-US" dirty="0">
                <a:solidFill>
                  <a:srgbClr val="1A1A1A"/>
                </a:solidFill>
                <a:latin typeface="Georgia" charset="0"/>
              </a:rPr>
              <a:t>percentage of customers who rated their experience as poor jumped to 15% in 2015, putting the telecom giant at No. 7 on this year’s Hall of Shame worst customer service companies.</a:t>
            </a:r>
            <a:endParaRPr lang="en-US" dirty="0"/>
          </a:p>
        </p:txBody>
      </p:sp>
      <p:pic>
        <p:nvPicPr>
          <p:cNvPr id="4" name="Picture 3"/>
          <p:cNvPicPr>
            <a:picLocks noChangeAspect="1"/>
          </p:cNvPicPr>
          <p:nvPr/>
        </p:nvPicPr>
        <p:blipFill>
          <a:blip r:embed="rId2"/>
          <a:stretch>
            <a:fillRect/>
          </a:stretch>
        </p:blipFill>
        <p:spPr>
          <a:xfrm>
            <a:off x="7442879" y="61119"/>
            <a:ext cx="2585357" cy="1447800"/>
          </a:xfrm>
          <a:prstGeom prst="rect">
            <a:avLst/>
          </a:prstGeom>
        </p:spPr>
      </p:pic>
    </p:spTree>
    <p:extLst>
      <p:ext uri="{BB962C8B-B14F-4D97-AF65-F5344CB8AC3E}">
        <p14:creationId xmlns:p14="http://schemas.microsoft.com/office/powerpoint/2010/main" val="12843933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89037" y="2118519"/>
            <a:ext cx="8458199" cy="4893647"/>
          </a:xfrm>
          <a:prstGeom prst="rect">
            <a:avLst/>
          </a:prstGeom>
        </p:spPr>
        <p:txBody>
          <a:bodyPr wrap="square">
            <a:spAutoFit/>
          </a:bodyPr>
          <a:lstStyle/>
          <a:p>
            <a:r>
              <a:rPr lang="en-US" b="1" dirty="0">
                <a:solidFill>
                  <a:srgbClr val="1A1A1A"/>
                </a:solidFill>
                <a:latin typeface="Georgia" charset="0"/>
              </a:rPr>
              <a:t>6. AOL </a:t>
            </a:r>
            <a:endParaRPr lang="en-US" b="1" dirty="0" smtClean="0">
              <a:solidFill>
                <a:srgbClr val="1A1A1A"/>
              </a:solidFill>
              <a:latin typeface="Georgia" charset="0"/>
            </a:endParaRPr>
          </a:p>
          <a:p>
            <a:r>
              <a:rPr lang="en-US" b="1" dirty="0" smtClean="0">
                <a:solidFill>
                  <a:srgbClr val="C00000"/>
                </a:solidFill>
                <a:latin typeface="Georgia" charset="0"/>
              </a:rPr>
              <a:t>Pct</a:t>
            </a:r>
            <a:r>
              <a:rPr lang="en-US" b="1" dirty="0">
                <a:solidFill>
                  <a:srgbClr val="C00000"/>
                </a:solidFill>
                <a:latin typeface="Georgia" charset="0"/>
              </a:rPr>
              <a:t>. ratings “poor”:</a:t>
            </a:r>
            <a:r>
              <a:rPr lang="en-US" dirty="0">
                <a:solidFill>
                  <a:srgbClr val="C00000"/>
                </a:solidFill>
                <a:latin typeface="Georgia" charset="0"/>
              </a:rPr>
              <a:t> </a:t>
            </a:r>
            <a:r>
              <a:rPr lang="en-US" b="1" dirty="0">
                <a:solidFill>
                  <a:srgbClr val="C00000"/>
                </a:solidFill>
                <a:latin typeface="Georgia" charset="0"/>
              </a:rPr>
              <a:t>16.1%</a:t>
            </a:r>
          </a:p>
          <a:p>
            <a:r>
              <a:rPr lang="en-US" dirty="0">
                <a:solidFill>
                  <a:srgbClr val="1A1A1A"/>
                </a:solidFill>
                <a:latin typeface="Georgia" charset="0"/>
              </a:rPr>
              <a:t>AOL has been on the Hall of Shame nearly every year since 24/7 Wall St. began covering this survey. It was ranked either the worst or second worst every year in the first four years but has improved somewhat since. Still, the media company took a step backward in 2015, moving from eighth to sixth place on the list. </a:t>
            </a:r>
            <a:endParaRPr lang="en-US" dirty="0" smtClean="0">
              <a:solidFill>
                <a:srgbClr val="1A1A1A"/>
              </a:solidFill>
              <a:latin typeface="Georgia" charset="0"/>
            </a:endParaRPr>
          </a:p>
          <a:p>
            <a:endParaRPr lang="en-US" dirty="0">
              <a:solidFill>
                <a:srgbClr val="1A1A1A"/>
              </a:solidFill>
              <a:latin typeface="Georgia" charset="0"/>
            </a:endParaRPr>
          </a:p>
          <a:p>
            <a:r>
              <a:rPr lang="en-US" dirty="0" smtClean="0">
                <a:solidFill>
                  <a:srgbClr val="1A1A1A"/>
                </a:solidFill>
                <a:latin typeface="Georgia" charset="0"/>
              </a:rPr>
              <a:t>While </a:t>
            </a:r>
            <a:r>
              <a:rPr lang="en-US" dirty="0">
                <a:solidFill>
                  <a:srgbClr val="1A1A1A"/>
                </a:solidFill>
                <a:latin typeface="Georgia" charset="0"/>
              </a:rPr>
              <a:t>other companies on the Hall of Shame tend to share the list with several other companies in their industry, such as banks and cable service providers, AOL is the only primarily web-based company to make the list.</a:t>
            </a:r>
            <a:endParaRPr lang="en-US" dirty="0"/>
          </a:p>
        </p:txBody>
      </p:sp>
      <p:pic>
        <p:nvPicPr>
          <p:cNvPr id="3" name="Picture 2"/>
          <p:cNvPicPr>
            <a:picLocks noChangeAspect="1"/>
          </p:cNvPicPr>
          <p:nvPr/>
        </p:nvPicPr>
        <p:blipFill>
          <a:blip r:embed="rId2"/>
          <a:stretch>
            <a:fillRect/>
          </a:stretch>
        </p:blipFill>
        <p:spPr>
          <a:xfrm>
            <a:off x="7437437" y="137319"/>
            <a:ext cx="2600203" cy="1040081"/>
          </a:xfrm>
          <a:prstGeom prst="rect">
            <a:avLst/>
          </a:prstGeom>
        </p:spPr>
      </p:pic>
    </p:spTree>
    <p:extLst>
      <p:ext uri="{BB962C8B-B14F-4D97-AF65-F5344CB8AC3E}">
        <p14:creationId xmlns:p14="http://schemas.microsoft.com/office/powerpoint/2010/main" val="1885731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93837" y="1813719"/>
            <a:ext cx="7620000" cy="4154984"/>
          </a:xfrm>
          <a:prstGeom prst="rect">
            <a:avLst/>
          </a:prstGeom>
        </p:spPr>
        <p:txBody>
          <a:bodyPr wrap="square">
            <a:spAutoFit/>
          </a:bodyPr>
          <a:lstStyle/>
          <a:p>
            <a:r>
              <a:rPr lang="pt-BR" b="1" dirty="0">
                <a:solidFill>
                  <a:srgbClr val="1A1A1A"/>
                </a:solidFill>
                <a:latin typeface="Georgia" charset="0"/>
              </a:rPr>
              <a:t>5. AT&amp;T </a:t>
            </a:r>
            <a:endParaRPr lang="pt-BR" b="1" dirty="0" smtClean="0">
              <a:solidFill>
                <a:srgbClr val="1A1A1A"/>
              </a:solidFill>
              <a:latin typeface="Georgia" charset="0"/>
            </a:endParaRPr>
          </a:p>
          <a:p>
            <a:r>
              <a:rPr lang="pt-BR" b="1" dirty="0" err="1" smtClean="0">
                <a:solidFill>
                  <a:srgbClr val="C00000"/>
                </a:solidFill>
                <a:latin typeface="Georgia" charset="0"/>
              </a:rPr>
              <a:t>Pct</a:t>
            </a:r>
            <a:r>
              <a:rPr lang="pt-BR" b="1" dirty="0">
                <a:solidFill>
                  <a:srgbClr val="C00000"/>
                </a:solidFill>
                <a:latin typeface="Georgia" charset="0"/>
              </a:rPr>
              <a:t>. ratings “</a:t>
            </a:r>
            <a:r>
              <a:rPr lang="pt-BR" b="1" dirty="0" err="1">
                <a:solidFill>
                  <a:srgbClr val="C00000"/>
                </a:solidFill>
                <a:latin typeface="Georgia" charset="0"/>
              </a:rPr>
              <a:t>poor</a:t>
            </a:r>
            <a:r>
              <a:rPr lang="pt-BR" b="1" dirty="0">
                <a:solidFill>
                  <a:srgbClr val="C00000"/>
                </a:solidFill>
                <a:latin typeface="Georgia" charset="0"/>
              </a:rPr>
              <a:t>”:</a:t>
            </a:r>
            <a:r>
              <a:rPr lang="pt-BR" dirty="0">
                <a:solidFill>
                  <a:srgbClr val="C00000"/>
                </a:solidFill>
                <a:latin typeface="Georgia" charset="0"/>
              </a:rPr>
              <a:t> </a:t>
            </a:r>
            <a:r>
              <a:rPr lang="pt-BR" b="1" dirty="0">
                <a:solidFill>
                  <a:srgbClr val="C00000"/>
                </a:solidFill>
                <a:latin typeface="Georgia" charset="0"/>
              </a:rPr>
              <a:t>18.8% (mobile) 17.1% (</a:t>
            </a:r>
            <a:r>
              <a:rPr lang="pt-BR" b="1" dirty="0" err="1">
                <a:solidFill>
                  <a:srgbClr val="C00000"/>
                </a:solidFill>
                <a:latin typeface="Georgia" charset="0"/>
              </a:rPr>
              <a:t>U</a:t>
            </a:r>
            <a:r>
              <a:rPr lang="pt-BR" b="1" dirty="0">
                <a:solidFill>
                  <a:srgbClr val="C00000"/>
                </a:solidFill>
                <a:latin typeface="Georgia" charset="0"/>
              </a:rPr>
              <a:t>-verse)</a:t>
            </a:r>
          </a:p>
          <a:p>
            <a:r>
              <a:rPr lang="pt-BR" dirty="0" err="1">
                <a:solidFill>
                  <a:srgbClr val="1A1A1A"/>
                </a:solidFill>
                <a:latin typeface="Georgia" charset="0"/>
              </a:rPr>
              <a:t>Making</a:t>
            </a:r>
            <a:r>
              <a:rPr lang="pt-BR" dirty="0">
                <a:solidFill>
                  <a:srgbClr val="1A1A1A"/>
                </a:solidFill>
                <a:latin typeface="Georgia" charset="0"/>
              </a:rPr>
              <a:t> </a:t>
            </a:r>
            <a:r>
              <a:rPr lang="pt-BR" dirty="0" err="1">
                <a:solidFill>
                  <a:srgbClr val="1A1A1A"/>
                </a:solidFill>
                <a:latin typeface="Georgia" charset="0"/>
              </a:rPr>
              <a:t>the</a:t>
            </a:r>
            <a:r>
              <a:rPr lang="pt-BR" dirty="0">
                <a:solidFill>
                  <a:srgbClr val="1A1A1A"/>
                </a:solidFill>
                <a:latin typeface="Georgia" charset="0"/>
              </a:rPr>
              <a:t> </a:t>
            </a:r>
            <a:r>
              <a:rPr lang="pt-BR" dirty="0" err="1">
                <a:solidFill>
                  <a:srgbClr val="1A1A1A"/>
                </a:solidFill>
                <a:latin typeface="Georgia" charset="0"/>
              </a:rPr>
              <a:t>list</a:t>
            </a:r>
            <a:r>
              <a:rPr lang="pt-BR" dirty="0">
                <a:solidFill>
                  <a:srgbClr val="1A1A1A"/>
                </a:solidFill>
                <a:latin typeface="Georgia" charset="0"/>
              </a:rPr>
              <a:t> for </a:t>
            </a:r>
            <a:r>
              <a:rPr lang="pt-BR" dirty="0" err="1">
                <a:solidFill>
                  <a:srgbClr val="1A1A1A"/>
                </a:solidFill>
                <a:latin typeface="Georgia" charset="0"/>
              </a:rPr>
              <a:t>the</a:t>
            </a:r>
            <a:r>
              <a:rPr lang="pt-BR" dirty="0">
                <a:solidFill>
                  <a:srgbClr val="1A1A1A"/>
                </a:solidFill>
                <a:latin typeface="Georgia" charset="0"/>
              </a:rPr>
              <a:t> </a:t>
            </a:r>
            <a:r>
              <a:rPr lang="pt-BR" dirty="0" err="1">
                <a:solidFill>
                  <a:srgbClr val="1A1A1A"/>
                </a:solidFill>
                <a:latin typeface="Georgia" charset="0"/>
              </a:rPr>
              <a:t>third</a:t>
            </a:r>
            <a:r>
              <a:rPr lang="pt-BR" dirty="0">
                <a:solidFill>
                  <a:srgbClr val="1A1A1A"/>
                </a:solidFill>
                <a:latin typeface="Georgia" charset="0"/>
              </a:rPr>
              <a:t> </a:t>
            </a:r>
            <a:r>
              <a:rPr lang="pt-BR" dirty="0" err="1">
                <a:solidFill>
                  <a:srgbClr val="1A1A1A"/>
                </a:solidFill>
                <a:latin typeface="Georgia" charset="0"/>
              </a:rPr>
              <a:t>consecutive</a:t>
            </a:r>
            <a:r>
              <a:rPr lang="pt-BR" dirty="0">
                <a:solidFill>
                  <a:srgbClr val="1A1A1A"/>
                </a:solidFill>
                <a:latin typeface="Georgia" charset="0"/>
              </a:rPr>
              <a:t> </a:t>
            </a:r>
            <a:r>
              <a:rPr lang="pt-BR" dirty="0" err="1">
                <a:solidFill>
                  <a:srgbClr val="1A1A1A"/>
                </a:solidFill>
                <a:latin typeface="Georgia" charset="0"/>
              </a:rPr>
              <a:t>year</a:t>
            </a:r>
            <a:r>
              <a:rPr lang="pt-BR" dirty="0">
                <a:solidFill>
                  <a:srgbClr val="1A1A1A"/>
                </a:solidFill>
                <a:latin typeface="Georgia" charset="0"/>
              </a:rPr>
              <a:t>, AT&amp;T </a:t>
            </a:r>
            <a:r>
              <a:rPr lang="pt-BR" dirty="0" err="1">
                <a:solidFill>
                  <a:srgbClr val="1A1A1A"/>
                </a:solidFill>
                <a:latin typeface="Georgia" charset="0"/>
              </a:rPr>
              <a:t>is</a:t>
            </a:r>
            <a:r>
              <a:rPr lang="pt-BR" dirty="0">
                <a:solidFill>
                  <a:srgbClr val="1A1A1A"/>
                </a:solidFill>
                <a:latin typeface="Georgia" charset="0"/>
              </a:rPr>
              <a:t> </a:t>
            </a:r>
            <a:r>
              <a:rPr lang="pt-BR" dirty="0" err="1">
                <a:solidFill>
                  <a:srgbClr val="1A1A1A"/>
                </a:solidFill>
                <a:latin typeface="Georgia" charset="0"/>
              </a:rPr>
              <a:t>yet</a:t>
            </a:r>
            <a:r>
              <a:rPr lang="pt-BR" dirty="0">
                <a:solidFill>
                  <a:srgbClr val="1A1A1A"/>
                </a:solidFill>
                <a:latin typeface="Georgia" charset="0"/>
              </a:rPr>
              <a:t> </a:t>
            </a:r>
            <a:r>
              <a:rPr lang="pt-BR" dirty="0" err="1">
                <a:solidFill>
                  <a:srgbClr val="1A1A1A"/>
                </a:solidFill>
                <a:latin typeface="Georgia" charset="0"/>
              </a:rPr>
              <a:t>another</a:t>
            </a:r>
            <a:r>
              <a:rPr lang="pt-BR" dirty="0">
                <a:solidFill>
                  <a:srgbClr val="1A1A1A"/>
                </a:solidFill>
                <a:latin typeface="Georgia" charset="0"/>
              </a:rPr>
              <a:t> </a:t>
            </a:r>
            <a:r>
              <a:rPr lang="pt-BR" dirty="0" err="1">
                <a:solidFill>
                  <a:srgbClr val="1A1A1A"/>
                </a:solidFill>
                <a:latin typeface="Georgia" charset="0"/>
              </a:rPr>
              <a:t>cellular</a:t>
            </a:r>
            <a:r>
              <a:rPr lang="pt-BR" dirty="0">
                <a:solidFill>
                  <a:srgbClr val="1A1A1A"/>
                </a:solidFill>
                <a:latin typeface="Georgia" charset="0"/>
              </a:rPr>
              <a:t> </a:t>
            </a:r>
            <a:r>
              <a:rPr lang="pt-BR" dirty="0" err="1">
                <a:solidFill>
                  <a:srgbClr val="1A1A1A"/>
                </a:solidFill>
                <a:latin typeface="Georgia" charset="0"/>
              </a:rPr>
              <a:t>service</a:t>
            </a:r>
            <a:r>
              <a:rPr lang="pt-BR" dirty="0">
                <a:solidFill>
                  <a:srgbClr val="1A1A1A"/>
                </a:solidFill>
                <a:latin typeface="Georgia" charset="0"/>
              </a:rPr>
              <a:t> </a:t>
            </a:r>
            <a:r>
              <a:rPr lang="pt-BR" dirty="0" err="1">
                <a:solidFill>
                  <a:srgbClr val="1A1A1A"/>
                </a:solidFill>
                <a:latin typeface="Georgia" charset="0"/>
              </a:rPr>
              <a:t>provider</a:t>
            </a:r>
            <a:r>
              <a:rPr lang="pt-BR" dirty="0">
                <a:solidFill>
                  <a:srgbClr val="1A1A1A"/>
                </a:solidFill>
                <a:latin typeface="Georgia" charset="0"/>
              </a:rPr>
              <a:t> </a:t>
            </a:r>
            <a:r>
              <a:rPr lang="pt-BR" dirty="0" err="1">
                <a:solidFill>
                  <a:srgbClr val="1A1A1A"/>
                </a:solidFill>
                <a:latin typeface="Georgia" charset="0"/>
              </a:rPr>
              <a:t>with</a:t>
            </a:r>
            <a:r>
              <a:rPr lang="pt-BR" dirty="0">
                <a:solidFill>
                  <a:srgbClr val="1A1A1A"/>
                </a:solidFill>
                <a:latin typeface="Georgia" charset="0"/>
              </a:rPr>
              <a:t> </a:t>
            </a:r>
            <a:r>
              <a:rPr lang="pt-BR" dirty="0" err="1">
                <a:solidFill>
                  <a:srgbClr val="1A1A1A"/>
                </a:solidFill>
                <a:latin typeface="Georgia" charset="0"/>
              </a:rPr>
              <a:t>waning</a:t>
            </a:r>
            <a:r>
              <a:rPr lang="pt-BR" dirty="0">
                <a:solidFill>
                  <a:srgbClr val="1A1A1A"/>
                </a:solidFill>
                <a:latin typeface="Georgia" charset="0"/>
              </a:rPr>
              <a:t> </a:t>
            </a:r>
            <a:r>
              <a:rPr lang="pt-BR" dirty="0" err="1">
                <a:solidFill>
                  <a:srgbClr val="1A1A1A"/>
                </a:solidFill>
                <a:latin typeface="Georgia" charset="0"/>
              </a:rPr>
              <a:t>customer</a:t>
            </a:r>
            <a:r>
              <a:rPr lang="pt-BR" dirty="0">
                <a:solidFill>
                  <a:srgbClr val="1A1A1A"/>
                </a:solidFill>
                <a:latin typeface="Georgia" charset="0"/>
              </a:rPr>
              <a:t> </a:t>
            </a:r>
            <a:r>
              <a:rPr lang="pt-BR" dirty="0" err="1">
                <a:solidFill>
                  <a:srgbClr val="1A1A1A"/>
                </a:solidFill>
                <a:latin typeface="Georgia" charset="0"/>
              </a:rPr>
              <a:t>satisfaction</a:t>
            </a:r>
            <a:r>
              <a:rPr lang="pt-BR" dirty="0">
                <a:solidFill>
                  <a:srgbClr val="1A1A1A"/>
                </a:solidFill>
                <a:latin typeface="Georgia" charset="0"/>
              </a:rPr>
              <a:t>. </a:t>
            </a:r>
            <a:endParaRPr lang="pt-BR" dirty="0" smtClean="0">
              <a:solidFill>
                <a:srgbClr val="1A1A1A"/>
              </a:solidFill>
              <a:latin typeface="Georgia" charset="0"/>
            </a:endParaRPr>
          </a:p>
          <a:p>
            <a:endParaRPr lang="pt-BR" dirty="0">
              <a:solidFill>
                <a:srgbClr val="1A1A1A"/>
              </a:solidFill>
              <a:latin typeface="Georgia" charset="0"/>
            </a:endParaRPr>
          </a:p>
          <a:p>
            <a:r>
              <a:rPr lang="pt-BR" dirty="0" err="1" smtClean="0">
                <a:solidFill>
                  <a:srgbClr val="1A1A1A"/>
                </a:solidFill>
                <a:latin typeface="Georgia" charset="0"/>
              </a:rPr>
              <a:t>Nearly</a:t>
            </a:r>
            <a:r>
              <a:rPr lang="pt-BR" dirty="0" smtClean="0">
                <a:solidFill>
                  <a:srgbClr val="1A1A1A"/>
                </a:solidFill>
                <a:latin typeface="Georgia" charset="0"/>
              </a:rPr>
              <a:t> </a:t>
            </a:r>
            <a:r>
              <a:rPr lang="pt-BR" dirty="0">
                <a:solidFill>
                  <a:srgbClr val="1A1A1A"/>
                </a:solidFill>
                <a:latin typeface="Georgia" charset="0"/>
              </a:rPr>
              <a:t>19% </a:t>
            </a:r>
            <a:r>
              <a:rPr lang="pt-BR" dirty="0" err="1">
                <a:solidFill>
                  <a:srgbClr val="1A1A1A"/>
                </a:solidFill>
                <a:latin typeface="Georgia" charset="0"/>
              </a:rPr>
              <a:t>of</a:t>
            </a:r>
            <a:r>
              <a:rPr lang="pt-BR" dirty="0">
                <a:solidFill>
                  <a:srgbClr val="1A1A1A"/>
                </a:solidFill>
                <a:latin typeface="Georgia" charset="0"/>
              </a:rPr>
              <a:t> </a:t>
            </a:r>
            <a:r>
              <a:rPr lang="pt-BR" dirty="0" err="1">
                <a:solidFill>
                  <a:srgbClr val="1A1A1A"/>
                </a:solidFill>
                <a:latin typeface="Georgia" charset="0"/>
              </a:rPr>
              <a:t>customers</a:t>
            </a:r>
            <a:r>
              <a:rPr lang="pt-BR" dirty="0">
                <a:solidFill>
                  <a:srgbClr val="1A1A1A"/>
                </a:solidFill>
                <a:latin typeface="Georgia" charset="0"/>
              </a:rPr>
              <a:t> </a:t>
            </a:r>
            <a:r>
              <a:rPr lang="pt-BR" dirty="0" err="1">
                <a:solidFill>
                  <a:srgbClr val="1A1A1A"/>
                </a:solidFill>
                <a:latin typeface="Georgia" charset="0"/>
              </a:rPr>
              <a:t>surveyed</a:t>
            </a:r>
            <a:r>
              <a:rPr lang="pt-BR" dirty="0">
                <a:solidFill>
                  <a:srgbClr val="1A1A1A"/>
                </a:solidFill>
                <a:latin typeface="Georgia" charset="0"/>
              </a:rPr>
              <a:t> </a:t>
            </a:r>
            <a:r>
              <a:rPr lang="pt-BR" dirty="0" err="1">
                <a:solidFill>
                  <a:srgbClr val="1A1A1A"/>
                </a:solidFill>
                <a:latin typeface="Georgia" charset="0"/>
              </a:rPr>
              <a:t>rated</a:t>
            </a:r>
            <a:r>
              <a:rPr lang="pt-BR" dirty="0">
                <a:solidFill>
                  <a:srgbClr val="1A1A1A"/>
                </a:solidFill>
                <a:latin typeface="Georgia" charset="0"/>
              </a:rPr>
              <a:t> </a:t>
            </a:r>
            <a:r>
              <a:rPr lang="pt-BR" dirty="0" err="1">
                <a:solidFill>
                  <a:srgbClr val="1A1A1A"/>
                </a:solidFill>
                <a:latin typeface="Georgia" charset="0"/>
              </a:rPr>
              <a:t>their</a:t>
            </a:r>
            <a:r>
              <a:rPr lang="pt-BR" dirty="0">
                <a:solidFill>
                  <a:srgbClr val="1A1A1A"/>
                </a:solidFill>
                <a:latin typeface="Georgia" charset="0"/>
              </a:rPr>
              <a:t> </a:t>
            </a:r>
            <a:r>
              <a:rPr lang="pt-BR" dirty="0" err="1">
                <a:solidFill>
                  <a:srgbClr val="1A1A1A"/>
                </a:solidFill>
                <a:latin typeface="Georgia" charset="0"/>
              </a:rPr>
              <a:t>experience</a:t>
            </a:r>
            <a:r>
              <a:rPr lang="pt-BR" dirty="0">
                <a:solidFill>
                  <a:srgbClr val="1A1A1A"/>
                </a:solidFill>
                <a:latin typeface="Georgia" charset="0"/>
              </a:rPr>
              <a:t> </a:t>
            </a:r>
            <a:r>
              <a:rPr lang="pt-BR" dirty="0" err="1">
                <a:solidFill>
                  <a:srgbClr val="1A1A1A"/>
                </a:solidFill>
                <a:latin typeface="Georgia" charset="0"/>
              </a:rPr>
              <a:t>with</a:t>
            </a:r>
            <a:r>
              <a:rPr lang="pt-BR" dirty="0">
                <a:solidFill>
                  <a:srgbClr val="1A1A1A"/>
                </a:solidFill>
                <a:latin typeface="Georgia" charset="0"/>
              </a:rPr>
              <a:t> </a:t>
            </a:r>
            <a:r>
              <a:rPr lang="pt-BR" dirty="0" err="1">
                <a:solidFill>
                  <a:srgbClr val="1A1A1A"/>
                </a:solidFill>
                <a:latin typeface="Georgia" charset="0"/>
              </a:rPr>
              <a:t>the</a:t>
            </a:r>
            <a:r>
              <a:rPr lang="pt-BR" dirty="0">
                <a:solidFill>
                  <a:srgbClr val="1A1A1A"/>
                </a:solidFill>
                <a:latin typeface="Georgia" charset="0"/>
              </a:rPr>
              <a:t> </a:t>
            </a:r>
            <a:r>
              <a:rPr lang="pt-BR" dirty="0" err="1">
                <a:solidFill>
                  <a:srgbClr val="1A1A1A"/>
                </a:solidFill>
                <a:latin typeface="Georgia" charset="0"/>
              </a:rPr>
              <a:t>company</a:t>
            </a:r>
            <a:r>
              <a:rPr lang="pt-BR" dirty="0">
                <a:solidFill>
                  <a:srgbClr val="1A1A1A"/>
                </a:solidFill>
                <a:latin typeface="Georgia" charset="0"/>
              </a:rPr>
              <a:t> as </a:t>
            </a:r>
            <a:r>
              <a:rPr lang="pt-BR" dirty="0" err="1">
                <a:solidFill>
                  <a:srgbClr val="1A1A1A"/>
                </a:solidFill>
                <a:latin typeface="Georgia" charset="0"/>
              </a:rPr>
              <a:t>poor</a:t>
            </a:r>
            <a:r>
              <a:rPr lang="pt-BR" dirty="0">
                <a:solidFill>
                  <a:srgbClr val="1A1A1A"/>
                </a:solidFill>
                <a:latin typeface="Georgia" charset="0"/>
              </a:rPr>
              <a:t>, a </a:t>
            </a:r>
            <a:r>
              <a:rPr lang="pt-BR" dirty="0" err="1">
                <a:solidFill>
                  <a:srgbClr val="1A1A1A"/>
                </a:solidFill>
                <a:latin typeface="Georgia" charset="0"/>
              </a:rPr>
              <a:t>slight</a:t>
            </a:r>
            <a:r>
              <a:rPr lang="pt-BR" dirty="0">
                <a:solidFill>
                  <a:srgbClr val="1A1A1A"/>
                </a:solidFill>
                <a:latin typeface="Georgia" charset="0"/>
              </a:rPr>
              <a:t> </a:t>
            </a:r>
            <a:r>
              <a:rPr lang="pt-BR" dirty="0" err="1">
                <a:solidFill>
                  <a:srgbClr val="1A1A1A"/>
                </a:solidFill>
                <a:latin typeface="Georgia" charset="0"/>
              </a:rPr>
              <a:t>jump</a:t>
            </a:r>
            <a:r>
              <a:rPr lang="pt-BR" dirty="0">
                <a:solidFill>
                  <a:srgbClr val="1A1A1A"/>
                </a:solidFill>
                <a:latin typeface="Georgia" charset="0"/>
              </a:rPr>
              <a:t> </a:t>
            </a:r>
            <a:r>
              <a:rPr lang="pt-BR" dirty="0" err="1">
                <a:solidFill>
                  <a:srgbClr val="1A1A1A"/>
                </a:solidFill>
                <a:latin typeface="Georgia" charset="0"/>
              </a:rPr>
              <a:t>from</a:t>
            </a:r>
            <a:r>
              <a:rPr lang="pt-BR" dirty="0">
                <a:solidFill>
                  <a:srgbClr val="1A1A1A"/>
                </a:solidFill>
                <a:latin typeface="Georgia" charset="0"/>
              </a:rPr>
              <a:t> </a:t>
            </a:r>
            <a:r>
              <a:rPr lang="pt-BR" dirty="0" err="1">
                <a:solidFill>
                  <a:srgbClr val="1A1A1A"/>
                </a:solidFill>
                <a:latin typeface="Georgia" charset="0"/>
              </a:rPr>
              <a:t>last</a:t>
            </a:r>
            <a:r>
              <a:rPr lang="pt-BR" dirty="0">
                <a:solidFill>
                  <a:srgbClr val="1A1A1A"/>
                </a:solidFill>
                <a:latin typeface="Georgia" charset="0"/>
              </a:rPr>
              <a:t> </a:t>
            </a:r>
            <a:r>
              <a:rPr lang="pt-BR" dirty="0" err="1">
                <a:solidFill>
                  <a:srgbClr val="1A1A1A"/>
                </a:solidFill>
                <a:latin typeface="Georgia" charset="0"/>
              </a:rPr>
              <a:t>year’s</a:t>
            </a:r>
            <a:r>
              <a:rPr lang="pt-BR" dirty="0">
                <a:solidFill>
                  <a:srgbClr val="1A1A1A"/>
                </a:solidFill>
                <a:latin typeface="Georgia" charset="0"/>
              </a:rPr>
              <a:t> figure </a:t>
            </a:r>
            <a:r>
              <a:rPr lang="pt-BR" dirty="0" err="1">
                <a:solidFill>
                  <a:srgbClr val="1A1A1A"/>
                </a:solidFill>
                <a:latin typeface="Georgia" charset="0"/>
              </a:rPr>
              <a:t>of</a:t>
            </a:r>
            <a:r>
              <a:rPr lang="pt-BR" dirty="0">
                <a:solidFill>
                  <a:srgbClr val="1A1A1A"/>
                </a:solidFill>
                <a:latin typeface="Georgia" charset="0"/>
              </a:rPr>
              <a:t> 17.5%. </a:t>
            </a:r>
            <a:r>
              <a:rPr lang="pt-BR" dirty="0" err="1">
                <a:solidFill>
                  <a:srgbClr val="1A1A1A"/>
                </a:solidFill>
                <a:latin typeface="Georgia" charset="0"/>
              </a:rPr>
              <a:t>This</a:t>
            </a:r>
            <a:r>
              <a:rPr lang="pt-BR" dirty="0">
                <a:solidFill>
                  <a:srgbClr val="1A1A1A"/>
                </a:solidFill>
                <a:latin typeface="Georgia" charset="0"/>
              </a:rPr>
              <a:t> </a:t>
            </a:r>
            <a:r>
              <a:rPr lang="pt-BR" dirty="0" err="1">
                <a:solidFill>
                  <a:srgbClr val="1A1A1A"/>
                </a:solidFill>
                <a:latin typeface="Georgia" charset="0"/>
              </a:rPr>
              <a:t>is</a:t>
            </a:r>
            <a:r>
              <a:rPr lang="pt-BR" dirty="0">
                <a:solidFill>
                  <a:srgbClr val="1A1A1A"/>
                </a:solidFill>
                <a:latin typeface="Georgia" charset="0"/>
              </a:rPr>
              <a:t> </a:t>
            </a:r>
            <a:r>
              <a:rPr lang="pt-BR" dirty="0" err="1">
                <a:solidFill>
                  <a:srgbClr val="1A1A1A"/>
                </a:solidFill>
                <a:latin typeface="Georgia" charset="0"/>
              </a:rPr>
              <a:t>bad</a:t>
            </a:r>
            <a:r>
              <a:rPr lang="pt-BR" dirty="0">
                <a:solidFill>
                  <a:srgbClr val="1A1A1A"/>
                </a:solidFill>
                <a:latin typeface="Georgia" charset="0"/>
              </a:rPr>
              <a:t> </a:t>
            </a:r>
            <a:r>
              <a:rPr lang="pt-BR" dirty="0" err="1">
                <a:solidFill>
                  <a:srgbClr val="1A1A1A"/>
                </a:solidFill>
                <a:latin typeface="Georgia" charset="0"/>
              </a:rPr>
              <a:t>news</a:t>
            </a:r>
            <a:r>
              <a:rPr lang="pt-BR" dirty="0">
                <a:solidFill>
                  <a:srgbClr val="1A1A1A"/>
                </a:solidFill>
                <a:latin typeface="Georgia" charset="0"/>
              </a:rPr>
              <a:t> for </a:t>
            </a:r>
            <a:r>
              <a:rPr lang="pt-BR" dirty="0" err="1">
                <a:solidFill>
                  <a:srgbClr val="1A1A1A"/>
                </a:solidFill>
                <a:latin typeface="Georgia" charset="0"/>
              </a:rPr>
              <a:t>the</a:t>
            </a:r>
            <a:r>
              <a:rPr lang="pt-BR" dirty="0">
                <a:solidFill>
                  <a:srgbClr val="1A1A1A"/>
                </a:solidFill>
                <a:latin typeface="Georgia" charset="0"/>
              </a:rPr>
              <a:t> over 120 </a:t>
            </a:r>
            <a:r>
              <a:rPr lang="pt-BR" dirty="0" err="1">
                <a:solidFill>
                  <a:srgbClr val="1A1A1A"/>
                </a:solidFill>
                <a:latin typeface="Georgia" charset="0"/>
              </a:rPr>
              <a:t>million</a:t>
            </a:r>
            <a:r>
              <a:rPr lang="pt-BR" dirty="0">
                <a:solidFill>
                  <a:srgbClr val="1A1A1A"/>
                </a:solidFill>
                <a:latin typeface="Georgia" charset="0"/>
              </a:rPr>
              <a:t> </a:t>
            </a:r>
            <a:r>
              <a:rPr lang="pt-BR" dirty="0" err="1">
                <a:solidFill>
                  <a:srgbClr val="1A1A1A"/>
                </a:solidFill>
                <a:latin typeface="Georgia" charset="0"/>
              </a:rPr>
              <a:t>consumers</a:t>
            </a:r>
            <a:r>
              <a:rPr lang="pt-BR" dirty="0">
                <a:solidFill>
                  <a:srgbClr val="1A1A1A"/>
                </a:solidFill>
                <a:latin typeface="Georgia" charset="0"/>
              </a:rPr>
              <a:t> </a:t>
            </a:r>
            <a:r>
              <a:rPr lang="pt-BR" dirty="0" err="1">
                <a:solidFill>
                  <a:srgbClr val="1A1A1A"/>
                </a:solidFill>
                <a:latin typeface="Georgia" charset="0"/>
              </a:rPr>
              <a:t>who</a:t>
            </a:r>
            <a:r>
              <a:rPr lang="pt-BR" dirty="0">
                <a:solidFill>
                  <a:srgbClr val="1A1A1A"/>
                </a:solidFill>
                <a:latin typeface="Georgia" charset="0"/>
              </a:rPr>
              <a:t> </a:t>
            </a:r>
            <a:r>
              <a:rPr lang="pt-BR" dirty="0" err="1">
                <a:solidFill>
                  <a:srgbClr val="1A1A1A"/>
                </a:solidFill>
                <a:latin typeface="Georgia" charset="0"/>
              </a:rPr>
              <a:t>choose</a:t>
            </a:r>
            <a:r>
              <a:rPr lang="pt-BR" dirty="0">
                <a:solidFill>
                  <a:srgbClr val="1A1A1A"/>
                </a:solidFill>
                <a:latin typeface="Georgia" charset="0"/>
              </a:rPr>
              <a:t> AT&amp;T.</a:t>
            </a:r>
            <a:endParaRPr lang="en-US" dirty="0"/>
          </a:p>
        </p:txBody>
      </p:sp>
      <p:pic>
        <p:nvPicPr>
          <p:cNvPr id="3" name="Picture 2"/>
          <p:cNvPicPr>
            <a:picLocks noChangeAspect="1"/>
          </p:cNvPicPr>
          <p:nvPr/>
        </p:nvPicPr>
        <p:blipFill>
          <a:blip r:embed="rId2"/>
          <a:stretch>
            <a:fillRect/>
          </a:stretch>
        </p:blipFill>
        <p:spPr>
          <a:xfrm>
            <a:off x="7589837" y="137319"/>
            <a:ext cx="2377085" cy="1188543"/>
          </a:xfrm>
          <a:prstGeom prst="rect">
            <a:avLst/>
          </a:prstGeom>
        </p:spPr>
      </p:pic>
    </p:spTree>
    <p:extLst>
      <p:ext uri="{BB962C8B-B14F-4D97-AF65-F5344CB8AC3E}">
        <p14:creationId xmlns:p14="http://schemas.microsoft.com/office/powerpoint/2010/main" val="1547904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12837" y="2232819"/>
            <a:ext cx="8077200" cy="3970318"/>
          </a:xfrm>
          <a:prstGeom prst="rect">
            <a:avLst/>
          </a:prstGeom>
        </p:spPr>
        <p:txBody>
          <a:bodyPr wrap="square">
            <a:spAutoFit/>
          </a:bodyPr>
          <a:lstStyle/>
          <a:p>
            <a:r>
              <a:rPr lang="en-US" sz="2800" b="1" dirty="0">
                <a:solidFill>
                  <a:srgbClr val="1A1A1A"/>
                </a:solidFill>
                <a:latin typeface="Georgia" charset="0"/>
              </a:rPr>
              <a:t>4. Dish Network </a:t>
            </a:r>
            <a:endParaRPr lang="en-US" sz="2800" b="1" dirty="0" smtClean="0">
              <a:solidFill>
                <a:srgbClr val="1A1A1A"/>
              </a:solidFill>
              <a:latin typeface="Georgia" charset="0"/>
            </a:endParaRPr>
          </a:p>
          <a:p>
            <a:r>
              <a:rPr lang="en-US" sz="2800" b="1" dirty="0" smtClean="0">
                <a:solidFill>
                  <a:srgbClr val="C00000"/>
                </a:solidFill>
                <a:latin typeface="Georgia" charset="0"/>
              </a:rPr>
              <a:t>Pct</a:t>
            </a:r>
            <a:r>
              <a:rPr lang="en-US" sz="2800" b="1" dirty="0">
                <a:solidFill>
                  <a:srgbClr val="C00000"/>
                </a:solidFill>
                <a:latin typeface="Georgia" charset="0"/>
              </a:rPr>
              <a:t>. ratings “poor”:</a:t>
            </a:r>
            <a:r>
              <a:rPr lang="en-US" sz="2800" dirty="0">
                <a:solidFill>
                  <a:srgbClr val="C00000"/>
                </a:solidFill>
                <a:latin typeface="Georgia" charset="0"/>
              </a:rPr>
              <a:t> </a:t>
            </a:r>
            <a:r>
              <a:rPr lang="en-US" sz="2800" b="1" dirty="0">
                <a:solidFill>
                  <a:srgbClr val="C00000"/>
                </a:solidFill>
                <a:latin typeface="Georgia" charset="0"/>
              </a:rPr>
              <a:t>21.3%</a:t>
            </a:r>
          </a:p>
          <a:p>
            <a:r>
              <a:rPr lang="en-US" sz="2800" dirty="0">
                <a:solidFill>
                  <a:srgbClr val="1A1A1A"/>
                </a:solidFill>
                <a:latin typeface="Georgia" charset="0"/>
              </a:rPr>
              <a:t>Since 2010, Dish Network only missed making the Hall of Shame once, in 2011. The company fared particularly poorly </a:t>
            </a:r>
            <a:r>
              <a:rPr lang="en-US" sz="2800" dirty="0" smtClean="0">
                <a:solidFill>
                  <a:srgbClr val="1A1A1A"/>
                </a:solidFill>
                <a:latin typeface="Georgia" charset="0"/>
              </a:rPr>
              <a:t>in 2015. </a:t>
            </a:r>
          </a:p>
          <a:p>
            <a:endParaRPr lang="en-US" sz="2800" dirty="0">
              <a:solidFill>
                <a:srgbClr val="1A1A1A"/>
              </a:solidFill>
              <a:latin typeface="Georgia" charset="0"/>
            </a:endParaRPr>
          </a:p>
          <a:p>
            <a:r>
              <a:rPr lang="en-US" sz="2800" dirty="0" smtClean="0">
                <a:solidFill>
                  <a:srgbClr val="1A1A1A"/>
                </a:solidFill>
                <a:latin typeface="Georgia" charset="0"/>
              </a:rPr>
              <a:t>As </a:t>
            </a:r>
            <a:r>
              <a:rPr lang="en-US" sz="2800" dirty="0">
                <a:solidFill>
                  <a:srgbClr val="1A1A1A"/>
                </a:solidFill>
                <a:latin typeface="Georgia" charset="0"/>
              </a:rPr>
              <a:t>many as 46.1% of respondents had a negative experience with Dish’s customer service, the fourth worst of any company considered.</a:t>
            </a:r>
            <a:endParaRPr lang="en-US" sz="2800" dirty="0"/>
          </a:p>
        </p:txBody>
      </p:sp>
      <p:pic>
        <p:nvPicPr>
          <p:cNvPr id="3" name="Picture 2"/>
          <p:cNvPicPr>
            <a:picLocks noChangeAspect="1"/>
          </p:cNvPicPr>
          <p:nvPr/>
        </p:nvPicPr>
        <p:blipFill>
          <a:blip r:embed="rId2"/>
          <a:stretch>
            <a:fillRect/>
          </a:stretch>
        </p:blipFill>
        <p:spPr>
          <a:xfrm>
            <a:off x="7818437" y="137319"/>
            <a:ext cx="2095500" cy="2095500"/>
          </a:xfrm>
          <a:prstGeom prst="rect">
            <a:avLst/>
          </a:prstGeom>
        </p:spPr>
      </p:pic>
    </p:spTree>
    <p:extLst>
      <p:ext uri="{BB962C8B-B14F-4D97-AF65-F5344CB8AC3E}">
        <p14:creationId xmlns:p14="http://schemas.microsoft.com/office/powerpoint/2010/main" val="6296799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36637" y="1737519"/>
            <a:ext cx="8874124" cy="5262979"/>
          </a:xfrm>
          <a:prstGeom prst="rect">
            <a:avLst/>
          </a:prstGeom>
        </p:spPr>
        <p:txBody>
          <a:bodyPr wrap="square">
            <a:spAutoFit/>
          </a:bodyPr>
          <a:lstStyle/>
          <a:p>
            <a:r>
              <a:rPr lang="en-US" b="1" dirty="0">
                <a:solidFill>
                  <a:srgbClr val="1A1A1A"/>
                </a:solidFill>
                <a:latin typeface="Georgia" charset="0"/>
              </a:rPr>
              <a:t>3. Bank of America </a:t>
            </a:r>
            <a:endParaRPr lang="en-US" b="1" dirty="0" smtClean="0">
              <a:solidFill>
                <a:srgbClr val="1A1A1A"/>
              </a:solidFill>
              <a:latin typeface="Georgia" charset="0"/>
            </a:endParaRPr>
          </a:p>
          <a:p>
            <a:r>
              <a:rPr lang="en-US" b="1" dirty="0" smtClean="0">
                <a:solidFill>
                  <a:srgbClr val="C00000"/>
                </a:solidFill>
                <a:latin typeface="Georgia" charset="0"/>
              </a:rPr>
              <a:t>Pct</a:t>
            </a:r>
            <a:r>
              <a:rPr lang="en-US" b="1" dirty="0">
                <a:solidFill>
                  <a:srgbClr val="C00000"/>
                </a:solidFill>
                <a:latin typeface="Georgia" charset="0"/>
              </a:rPr>
              <a:t>. ratings “poor”:</a:t>
            </a:r>
            <a:r>
              <a:rPr lang="en-US" dirty="0">
                <a:solidFill>
                  <a:srgbClr val="C00000"/>
                </a:solidFill>
                <a:latin typeface="Georgia" charset="0"/>
              </a:rPr>
              <a:t> </a:t>
            </a:r>
            <a:r>
              <a:rPr lang="en-US" b="1" dirty="0">
                <a:solidFill>
                  <a:srgbClr val="C00000"/>
                </a:solidFill>
                <a:latin typeface="Georgia" charset="0"/>
              </a:rPr>
              <a:t>21.4% (credit card, banking)</a:t>
            </a:r>
          </a:p>
          <a:p>
            <a:r>
              <a:rPr lang="en-US" dirty="0" smtClean="0">
                <a:solidFill>
                  <a:srgbClr val="1A1A1A"/>
                </a:solidFill>
                <a:latin typeface="Georgia" charset="0"/>
              </a:rPr>
              <a:t>Ranked </a:t>
            </a:r>
            <a:r>
              <a:rPr lang="en-US" dirty="0">
                <a:solidFill>
                  <a:srgbClr val="1A1A1A"/>
                </a:solidFill>
                <a:latin typeface="Georgia" charset="0"/>
              </a:rPr>
              <a:t>third on the Hall of Shame list, 21.4% of survey respondents rated their experience with the company as poor.</a:t>
            </a:r>
          </a:p>
          <a:p>
            <a:endParaRPr lang="en-US" dirty="0" smtClean="0">
              <a:solidFill>
                <a:srgbClr val="1A1A1A"/>
              </a:solidFill>
              <a:latin typeface="Georgia" charset="0"/>
            </a:endParaRPr>
          </a:p>
          <a:p>
            <a:r>
              <a:rPr lang="en-US" dirty="0" smtClean="0">
                <a:solidFill>
                  <a:srgbClr val="1A1A1A"/>
                </a:solidFill>
                <a:latin typeface="Georgia" charset="0"/>
              </a:rPr>
              <a:t>In </a:t>
            </a:r>
            <a:r>
              <a:rPr lang="en-US" dirty="0">
                <a:solidFill>
                  <a:srgbClr val="1A1A1A"/>
                </a:solidFill>
                <a:latin typeface="Georgia" charset="0"/>
              </a:rPr>
              <a:t>the same survey, 38.9% of respondents, the largest share by a wide margin, said that fees were their biggest problem with the bank, either because the fees were too high, or occurred </a:t>
            </a:r>
            <a:r>
              <a:rPr lang="en-US" dirty="0" smtClean="0">
                <a:solidFill>
                  <a:srgbClr val="1A1A1A"/>
                </a:solidFill>
                <a:latin typeface="Georgia" charset="0"/>
              </a:rPr>
              <a:t>too </a:t>
            </a:r>
            <a:r>
              <a:rPr lang="en-US" dirty="0">
                <a:solidFill>
                  <a:srgbClr val="1A1A1A"/>
                </a:solidFill>
                <a:latin typeface="Georgia" charset="0"/>
              </a:rPr>
              <a:t>frequently. </a:t>
            </a:r>
            <a:endParaRPr lang="en-US" dirty="0" smtClean="0">
              <a:solidFill>
                <a:srgbClr val="1A1A1A"/>
              </a:solidFill>
              <a:latin typeface="Georgia" charset="0"/>
            </a:endParaRPr>
          </a:p>
          <a:p>
            <a:endParaRPr lang="en-US" dirty="0">
              <a:solidFill>
                <a:srgbClr val="1A1A1A"/>
              </a:solidFill>
              <a:latin typeface="Georgia" charset="0"/>
            </a:endParaRPr>
          </a:p>
          <a:p>
            <a:r>
              <a:rPr lang="en-US" dirty="0" smtClean="0">
                <a:solidFill>
                  <a:srgbClr val="1A1A1A"/>
                </a:solidFill>
                <a:latin typeface="Georgia" charset="0"/>
              </a:rPr>
              <a:t>Bank </a:t>
            </a:r>
            <a:r>
              <a:rPr lang="en-US" dirty="0">
                <a:solidFill>
                  <a:srgbClr val="1A1A1A"/>
                </a:solidFill>
                <a:latin typeface="Georgia" charset="0"/>
              </a:rPr>
              <a:t>of America is no different. The bank’s website lists five fees for checking accounts and another five for savings accounts. Thirteen other service fees include a $2.50 charge for using another bank’s ATM and a $35 overdraft penalty.</a:t>
            </a:r>
            <a:endParaRPr lang="en-US" dirty="0"/>
          </a:p>
        </p:txBody>
      </p:sp>
      <p:pic>
        <p:nvPicPr>
          <p:cNvPr id="3" name="Picture 2"/>
          <p:cNvPicPr>
            <a:picLocks noChangeAspect="1"/>
          </p:cNvPicPr>
          <p:nvPr/>
        </p:nvPicPr>
        <p:blipFill>
          <a:blip r:embed="rId2"/>
          <a:stretch>
            <a:fillRect/>
          </a:stretch>
        </p:blipFill>
        <p:spPr>
          <a:xfrm>
            <a:off x="6902293" y="137319"/>
            <a:ext cx="3113243" cy="1447800"/>
          </a:xfrm>
          <a:prstGeom prst="rect">
            <a:avLst/>
          </a:prstGeom>
        </p:spPr>
      </p:pic>
    </p:spTree>
    <p:extLst>
      <p:ext uri="{BB962C8B-B14F-4D97-AF65-F5344CB8AC3E}">
        <p14:creationId xmlns:p14="http://schemas.microsoft.com/office/powerpoint/2010/main" val="13435649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93837" y="2804319"/>
            <a:ext cx="7620000" cy="4401205"/>
          </a:xfrm>
          <a:prstGeom prst="rect">
            <a:avLst/>
          </a:prstGeom>
        </p:spPr>
        <p:txBody>
          <a:bodyPr wrap="square">
            <a:spAutoFit/>
          </a:bodyPr>
          <a:lstStyle/>
          <a:p>
            <a:r>
              <a:rPr lang="en-US" sz="2800" b="1" dirty="0">
                <a:solidFill>
                  <a:srgbClr val="1A1A1A"/>
                </a:solidFill>
                <a:latin typeface="Georgia" charset="0"/>
              </a:rPr>
              <a:t>2. </a:t>
            </a:r>
            <a:r>
              <a:rPr lang="en-US" sz="2800" b="1" dirty="0" err="1">
                <a:solidFill>
                  <a:srgbClr val="1A1A1A"/>
                </a:solidFill>
                <a:latin typeface="Georgia" charset="0"/>
              </a:rPr>
              <a:t>DirectTV</a:t>
            </a:r>
            <a:r>
              <a:rPr lang="en-US" sz="2800" b="1" dirty="0">
                <a:solidFill>
                  <a:srgbClr val="1A1A1A"/>
                </a:solidFill>
                <a:latin typeface="Georgia" charset="0"/>
              </a:rPr>
              <a:t> </a:t>
            </a:r>
            <a:endParaRPr lang="en-US" sz="2800" b="1" dirty="0" smtClean="0">
              <a:solidFill>
                <a:srgbClr val="1A1A1A"/>
              </a:solidFill>
              <a:latin typeface="Georgia" charset="0"/>
            </a:endParaRPr>
          </a:p>
          <a:p>
            <a:r>
              <a:rPr lang="en-US" sz="2800" b="1" dirty="0" smtClean="0">
                <a:solidFill>
                  <a:srgbClr val="C00000"/>
                </a:solidFill>
                <a:latin typeface="Georgia" charset="0"/>
              </a:rPr>
              <a:t>Pct</a:t>
            </a:r>
            <a:r>
              <a:rPr lang="en-US" sz="2800" b="1" dirty="0">
                <a:solidFill>
                  <a:srgbClr val="C00000"/>
                </a:solidFill>
                <a:latin typeface="Georgia" charset="0"/>
              </a:rPr>
              <a:t>. ratings “poor”:</a:t>
            </a:r>
            <a:r>
              <a:rPr lang="en-US" sz="2800" dirty="0">
                <a:solidFill>
                  <a:srgbClr val="C00000"/>
                </a:solidFill>
                <a:latin typeface="Georgia" charset="0"/>
              </a:rPr>
              <a:t> </a:t>
            </a:r>
            <a:r>
              <a:rPr lang="en-US" sz="2800" b="1" dirty="0">
                <a:solidFill>
                  <a:srgbClr val="C00000"/>
                </a:solidFill>
                <a:latin typeface="Georgia" charset="0"/>
              </a:rPr>
              <a:t>21.5%</a:t>
            </a:r>
          </a:p>
          <a:p>
            <a:r>
              <a:rPr lang="en-US" sz="2800" dirty="0">
                <a:solidFill>
                  <a:srgbClr val="1A1A1A"/>
                </a:solidFill>
                <a:latin typeface="Georgia" charset="0"/>
              </a:rPr>
              <a:t>No stranger to the Hall of Shame list, </a:t>
            </a:r>
            <a:r>
              <a:rPr lang="en-US" sz="2800" dirty="0" err="1">
                <a:solidFill>
                  <a:srgbClr val="1A1A1A"/>
                </a:solidFill>
                <a:latin typeface="Georgia" charset="0"/>
              </a:rPr>
              <a:t>DirectTV’s</a:t>
            </a:r>
            <a:r>
              <a:rPr lang="en-US" sz="2800" dirty="0">
                <a:solidFill>
                  <a:srgbClr val="1A1A1A"/>
                </a:solidFill>
                <a:latin typeface="Georgia" charset="0"/>
              </a:rPr>
              <a:t> reputation took a further hit in 2015. </a:t>
            </a:r>
            <a:endParaRPr lang="en-US" sz="2800" dirty="0" smtClean="0">
              <a:solidFill>
                <a:srgbClr val="1A1A1A"/>
              </a:solidFill>
              <a:latin typeface="Georgia" charset="0"/>
            </a:endParaRPr>
          </a:p>
          <a:p>
            <a:endParaRPr lang="en-US" sz="2800" dirty="0">
              <a:solidFill>
                <a:srgbClr val="1A1A1A"/>
              </a:solidFill>
              <a:latin typeface="Georgia" charset="0"/>
            </a:endParaRPr>
          </a:p>
          <a:p>
            <a:r>
              <a:rPr lang="en-US" sz="2800" dirty="0" smtClean="0">
                <a:solidFill>
                  <a:srgbClr val="1A1A1A"/>
                </a:solidFill>
                <a:latin typeface="Georgia" charset="0"/>
              </a:rPr>
              <a:t>With </a:t>
            </a:r>
            <a:r>
              <a:rPr lang="en-US" sz="2800" dirty="0">
                <a:solidFill>
                  <a:srgbClr val="1A1A1A"/>
                </a:solidFill>
                <a:latin typeface="Georgia" charset="0"/>
              </a:rPr>
              <a:t>21.5% of respondents reporting a poor experience with the company, dissatisfaction has grown by more than a full percentage point from the previous year.</a:t>
            </a:r>
            <a:endParaRPr lang="en-US" sz="2800" dirty="0"/>
          </a:p>
        </p:txBody>
      </p:sp>
      <p:pic>
        <p:nvPicPr>
          <p:cNvPr id="3" name="Picture 2"/>
          <p:cNvPicPr>
            <a:picLocks noChangeAspect="1"/>
          </p:cNvPicPr>
          <p:nvPr/>
        </p:nvPicPr>
        <p:blipFill>
          <a:blip r:embed="rId2"/>
          <a:stretch>
            <a:fillRect/>
          </a:stretch>
        </p:blipFill>
        <p:spPr>
          <a:xfrm>
            <a:off x="7970837" y="61119"/>
            <a:ext cx="2057400" cy="1555012"/>
          </a:xfrm>
          <a:prstGeom prst="rect">
            <a:avLst/>
          </a:prstGeom>
        </p:spPr>
      </p:pic>
    </p:spTree>
    <p:extLst>
      <p:ext uri="{BB962C8B-B14F-4D97-AF65-F5344CB8AC3E}">
        <p14:creationId xmlns:p14="http://schemas.microsoft.com/office/powerpoint/2010/main" val="8755442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8637" y="2270919"/>
            <a:ext cx="7772399" cy="4524315"/>
          </a:xfrm>
          <a:prstGeom prst="rect">
            <a:avLst/>
          </a:prstGeom>
        </p:spPr>
        <p:txBody>
          <a:bodyPr wrap="square">
            <a:spAutoFit/>
          </a:bodyPr>
          <a:lstStyle/>
          <a:p>
            <a:pPr marL="457200" indent="-457200">
              <a:buAutoNum type="arabicPeriod"/>
            </a:pPr>
            <a:r>
              <a:rPr lang="en-US" b="1" dirty="0" smtClean="0">
                <a:solidFill>
                  <a:srgbClr val="1A1A1A"/>
                </a:solidFill>
                <a:latin typeface="Georgia" charset="0"/>
              </a:rPr>
              <a:t>Comcast</a:t>
            </a:r>
            <a:r>
              <a:rPr lang="en-US" b="1" dirty="0">
                <a:solidFill>
                  <a:srgbClr val="1A1A1A"/>
                </a:solidFill>
                <a:latin typeface="Georgia" charset="0"/>
              </a:rPr>
              <a:t> </a:t>
            </a:r>
            <a:endParaRPr lang="en-US" b="1" dirty="0" smtClean="0">
              <a:solidFill>
                <a:srgbClr val="1A1A1A"/>
              </a:solidFill>
              <a:latin typeface="Georgia" charset="0"/>
            </a:endParaRPr>
          </a:p>
          <a:p>
            <a:r>
              <a:rPr lang="en-US" b="1" dirty="0" smtClean="0">
                <a:solidFill>
                  <a:srgbClr val="C00000"/>
                </a:solidFill>
                <a:latin typeface="Georgia" charset="0"/>
              </a:rPr>
              <a:t>Pct</a:t>
            </a:r>
            <a:r>
              <a:rPr lang="en-US" b="1" dirty="0">
                <a:solidFill>
                  <a:srgbClr val="C00000"/>
                </a:solidFill>
                <a:latin typeface="Georgia" charset="0"/>
              </a:rPr>
              <a:t>. ratings “poor”:</a:t>
            </a:r>
            <a:r>
              <a:rPr lang="en-US" dirty="0">
                <a:solidFill>
                  <a:srgbClr val="C00000"/>
                </a:solidFill>
                <a:latin typeface="Georgia" charset="0"/>
              </a:rPr>
              <a:t> </a:t>
            </a:r>
            <a:r>
              <a:rPr lang="en-US" b="1" dirty="0">
                <a:solidFill>
                  <a:srgbClr val="C00000"/>
                </a:solidFill>
                <a:latin typeface="Georgia" charset="0"/>
              </a:rPr>
              <a:t>28.3%</a:t>
            </a:r>
          </a:p>
          <a:p>
            <a:r>
              <a:rPr lang="en-US" dirty="0">
                <a:solidFill>
                  <a:srgbClr val="1A1A1A"/>
                </a:solidFill>
                <a:latin typeface="Georgia" charset="0"/>
              </a:rPr>
              <a:t>Comcast had the worst customer service reviews of any company this year by a wide margin. At 28.3%, more respondents ranked their experience with the company as poor than any other company. </a:t>
            </a:r>
            <a:endParaRPr lang="en-US" dirty="0" smtClean="0">
              <a:solidFill>
                <a:srgbClr val="1A1A1A"/>
              </a:solidFill>
              <a:latin typeface="Georgia" charset="0"/>
            </a:endParaRPr>
          </a:p>
          <a:p>
            <a:endParaRPr lang="en-US" dirty="0">
              <a:solidFill>
                <a:srgbClr val="1A1A1A"/>
              </a:solidFill>
              <a:latin typeface="Georgia" charset="0"/>
            </a:endParaRPr>
          </a:p>
          <a:p>
            <a:r>
              <a:rPr lang="en-US" dirty="0" smtClean="0">
                <a:solidFill>
                  <a:srgbClr val="1A1A1A"/>
                </a:solidFill>
                <a:latin typeface="Georgia" charset="0"/>
              </a:rPr>
              <a:t>Furthermore</a:t>
            </a:r>
            <a:r>
              <a:rPr lang="en-US" dirty="0">
                <a:solidFill>
                  <a:srgbClr val="1A1A1A"/>
                </a:solidFill>
                <a:latin typeface="Georgia" charset="0"/>
              </a:rPr>
              <a:t>, 54.4% of those surveyed claimed that their overall customer experience was negative, nearly 10 percentage points higher than the next worst rated company. This is Comcast’s seventh consecutive year on the Hall of Shame, and its first year at the top.</a:t>
            </a:r>
            <a:endParaRPr lang="en-US" dirty="0"/>
          </a:p>
        </p:txBody>
      </p:sp>
      <p:pic>
        <p:nvPicPr>
          <p:cNvPr id="3" name="Picture 2"/>
          <p:cNvPicPr>
            <a:picLocks noChangeAspect="1"/>
          </p:cNvPicPr>
          <p:nvPr/>
        </p:nvPicPr>
        <p:blipFill>
          <a:blip r:embed="rId2"/>
          <a:stretch>
            <a:fillRect/>
          </a:stretch>
        </p:blipFill>
        <p:spPr>
          <a:xfrm>
            <a:off x="7089833" y="137319"/>
            <a:ext cx="2925704" cy="1524000"/>
          </a:xfrm>
          <a:prstGeom prst="rect">
            <a:avLst/>
          </a:prstGeom>
        </p:spPr>
      </p:pic>
    </p:spTree>
    <p:extLst>
      <p:ext uri="{BB962C8B-B14F-4D97-AF65-F5344CB8AC3E}">
        <p14:creationId xmlns:p14="http://schemas.microsoft.com/office/powerpoint/2010/main" val="14538776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55637" y="1585119"/>
            <a:ext cx="9372600" cy="5324535"/>
          </a:xfrm>
          <a:prstGeom prst="rect">
            <a:avLst/>
          </a:prstGeom>
        </p:spPr>
        <p:txBody>
          <a:bodyPr wrap="square">
            <a:spAutoFit/>
          </a:bodyPr>
          <a:lstStyle/>
          <a:p>
            <a:endParaRPr lang="en-US" sz="2000" dirty="0">
              <a:solidFill>
                <a:srgbClr val="262626"/>
              </a:solidFill>
              <a:latin typeface="ArialMT" charset="0"/>
            </a:endParaRPr>
          </a:p>
          <a:p>
            <a:pPr marL="342900" indent="-342900">
              <a:buFont typeface="Arial" charset="0"/>
              <a:buChar char="•"/>
            </a:pPr>
            <a:r>
              <a:rPr lang="en-US" sz="2000" dirty="0">
                <a:solidFill>
                  <a:srgbClr val="262626"/>
                </a:solidFill>
                <a:latin typeface="ArialMT" charset="0"/>
              </a:rPr>
              <a:t>24/7 Wall St. commissioned Zogby Analytics to conduct an online national </a:t>
            </a:r>
            <a:r>
              <a:rPr lang="en-US" sz="2000" dirty="0" smtClean="0">
                <a:solidFill>
                  <a:srgbClr val="262626"/>
                </a:solidFill>
                <a:latin typeface="ArialMT" charset="0"/>
              </a:rPr>
              <a:t>survey.</a:t>
            </a:r>
          </a:p>
          <a:p>
            <a:pPr marL="342900" indent="-342900">
              <a:buFont typeface="Arial" charset="0"/>
              <a:buChar char="•"/>
            </a:pPr>
            <a:r>
              <a:rPr lang="en-US" sz="2000" dirty="0" smtClean="0">
                <a:solidFill>
                  <a:srgbClr val="262626"/>
                </a:solidFill>
                <a:latin typeface="ArialMT" charset="0"/>
              </a:rPr>
              <a:t> More </a:t>
            </a:r>
            <a:r>
              <a:rPr lang="en-US" sz="2000" dirty="0">
                <a:solidFill>
                  <a:srgbClr val="262626"/>
                </a:solidFill>
                <a:latin typeface="ArialMT" charset="0"/>
              </a:rPr>
              <a:t>than 1,500 randomly chosen respondents rated customer service at 151 of the best-known companies in the </a:t>
            </a:r>
            <a:r>
              <a:rPr lang="en-US" sz="2000" dirty="0" smtClean="0">
                <a:solidFill>
                  <a:srgbClr val="262626"/>
                </a:solidFill>
                <a:latin typeface="ArialMT" charset="0"/>
              </a:rPr>
              <a:t>country. </a:t>
            </a:r>
          </a:p>
          <a:p>
            <a:pPr marL="342900" indent="-342900">
              <a:buFont typeface="Arial" charset="0"/>
              <a:buChar char="•"/>
            </a:pPr>
            <a:r>
              <a:rPr lang="en-US" sz="2000" dirty="0" smtClean="0">
                <a:solidFill>
                  <a:srgbClr val="262626"/>
                </a:solidFill>
                <a:latin typeface="ArialMT" charset="0"/>
              </a:rPr>
              <a:t>Fifteen </a:t>
            </a:r>
            <a:r>
              <a:rPr lang="en-US" sz="2000" dirty="0">
                <a:solidFill>
                  <a:srgbClr val="262626"/>
                </a:solidFill>
                <a:latin typeface="ArialMT" charset="0"/>
              </a:rPr>
              <a:t>industries are represented in the study.</a:t>
            </a:r>
          </a:p>
          <a:p>
            <a:pPr marL="342900" indent="-342900">
              <a:buFont typeface="Arial" charset="0"/>
              <a:buChar char="•"/>
            </a:pPr>
            <a:r>
              <a:rPr lang="en-US" sz="2000" dirty="0">
                <a:solidFill>
                  <a:srgbClr val="262626"/>
                </a:solidFill>
                <a:latin typeface="ArialMT" charset="0"/>
              </a:rPr>
              <a:t>Respondents were asked to evaluate customer service quality as "excellent," "good," "fair," or "poor." </a:t>
            </a:r>
            <a:endParaRPr lang="en-US" sz="2000" dirty="0" smtClean="0">
              <a:solidFill>
                <a:srgbClr val="262626"/>
              </a:solidFill>
              <a:latin typeface="ArialMT" charset="0"/>
            </a:endParaRPr>
          </a:p>
          <a:p>
            <a:pPr marL="342900" indent="-342900">
              <a:buFont typeface="Arial" charset="0"/>
              <a:buChar char="•"/>
            </a:pPr>
            <a:r>
              <a:rPr lang="en-US" sz="2000" dirty="0" smtClean="0">
                <a:solidFill>
                  <a:srgbClr val="262626"/>
                </a:solidFill>
                <a:latin typeface="ArialMT" charset="0"/>
              </a:rPr>
              <a:t>Of </a:t>
            </a:r>
            <a:r>
              <a:rPr lang="en-US" sz="2000" dirty="0">
                <a:solidFill>
                  <a:srgbClr val="262626"/>
                </a:solidFill>
                <a:latin typeface="ArialMT" charset="0"/>
              </a:rPr>
              <a:t>the 150 companies, 108 companies had at least 500 valid responses. Companies with fewer valid responses were not considered.</a:t>
            </a:r>
          </a:p>
          <a:p>
            <a:pPr marL="342900" indent="-342900">
              <a:buFont typeface="Arial" charset="0"/>
              <a:buChar char="•"/>
            </a:pPr>
            <a:r>
              <a:rPr lang="en-US" sz="2000" dirty="0">
                <a:solidFill>
                  <a:srgbClr val="262626"/>
                </a:solidFill>
                <a:latin typeface="ArialMT" charset="0"/>
              </a:rPr>
              <a:t>When a company with multiple divisions scored as one of the best or worst for customer satisfaction, the company was only listed once in our rank.</a:t>
            </a:r>
          </a:p>
          <a:p>
            <a:pPr marL="342900" indent="-342900">
              <a:buFont typeface="Arial" charset="0"/>
              <a:buChar char="•"/>
            </a:pPr>
            <a:r>
              <a:rPr lang="en-US" sz="2000" dirty="0">
                <a:solidFill>
                  <a:srgbClr val="262626"/>
                </a:solidFill>
                <a:latin typeface="ArialMT" charset="0"/>
              </a:rPr>
              <a:t>The 10 companies with the highest percentage of "poor" responses represent our Customer Service Hall of Shame. </a:t>
            </a:r>
            <a:endParaRPr lang="en-US" sz="2000" dirty="0" smtClean="0">
              <a:solidFill>
                <a:srgbClr val="262626"/>
              </a:solidFill>
              <a:latin typeface="ArialMT" charset="0"/>
            </a:endParaRPr>
          </a:p>
          <a:p>
            <a:pPr marL="342900" indent="-342900">
              <a:buFont typeface="Arial" charset="0"/>
              <a:buChar char="•"/>
            </a:pPr>
            <a:r>
              <a:rPr lang="en-US" sz="2000" dirty="0" smtClean="0">
                <a:solidFill>
                  <a:srgbClr val="262626"/>
                </a:solidFill>
                <a:latin typeface="ArialMT" charset="0"/>
              </a:rPr>
              <a:t>Using </a:t>
            </a:r>
            <a:r>
              <a:rPr lang="en-US" sz="2000" dirty="0">
                <a:solidFill>
                  <a:srgbClr val="262626"/>
                </a:solidFill>
                <a:latin typeface="ArialMT" charset="0"/>
              </a:rPr>
              <a:t>the same methodology, the 10 with the highest percentage of "excellent" responses became our Customer Service Hall of </a:t>
            </a:r>
            <a:r>
              <a:rPr lang="en-US" sz="2000" dirty="0" smtClean="0">
                <a:solidFill>
                  <a:srgbClr val="262626"/>
                </a:solidFill>
                <a:latin typeface="ArialMT" charset="0"/>
              </a:rPr>
              <a:t>Fame.</a:t>
            </a:r>
          </a:p>
          <a:p>
            <a:pPr marL="342900" indent="-342900">
              <a:buFont typeface="Arial" charset="0"/>
              <a:buChar char="•"/>
            </a:pPr>
            <a:r>
              <a:rPr lang="en-US" sz="2000" dirty="0" smtClean="0">
                <a:solidFill>
                  <a:srgbClr val="262626"/>
                </a:solidFill>
                <a:latin typeface="ArialMT" charset="0"/>
              </a:rPr>
              <a:t>This </a:t>
            </a:r>
            <a:r>
              <a:rPr lang="en-US" sz="2000" dirty="0">
                <a:solidFill>
                  <a:srgbClr val="262626"/>
                </a:solidFill>
                <a:latin typeface="ArialMT" charset="0"/>
              </a:rPr>
              <a:t>is the second year 24/7 Wall St. has conducted this study.</a:t>
            </a:r>
            <a:endParaRPr lang="en-US" sz="2000" dirty="0"/>
          </a:p>
        </p:txBody>
      </p:sp>
      <p:sp>
        <p:nvSpPr>
          <p:cNvPr id="3" name="TextBox 2"/>
          <p:cNvSpPr txBox="1"/>
          <p:nvPr/>
        </p:nvSpPr>
        <p:spPr>
          <a:xfrm>
            <a:off x="2484437" y="746919"/>
            <a:ext cx="6019800" cy="584775"/>
          </a:xfrm>
          <a:prstGeom prst="rect">
            <a:avLst/>
          </a:prstGeom>
          <a:noFill/>
        </p:spPr>
        <p:txBody>
          <a:bodyPr wrap="square" rtlCol="0">
            <a:spAutoFit/>
          </a:bodyPr>
          <a:lstStyle/>
          <a:p>
            <a:pPr algn="ctr"/>
            <a:r>
              <a:rPr lang="en-US" sz="3200" b="1" smtClean="0">
                <a:solidFill>
                  <a:srgbClr val="C00000"/>
                </a:solidFill>
              </a:rPr>
              <a:t>SURVEY METHODOLOGY</a:t>
            </a:r>
            <a:endParaRPr lang="en-US" sz="3200" b="1">
              <a:solidFill>
                <a:srgbClr val="C00000"/>
              </a:solidFill>
            </a:endParaRPr>
          </a:p>
        </p:txBody>
      </p:sp>
    </p:spTree>
    <p:extLst>
      <p:ext uri="{BB962C8B-B14F-4D97-AF65-F5344CB8AC3E}">
        <p14:creationId xmlns:p14="http://schemas.microsoft.com/office/powerpoint/2010/main" val="8476483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12837" y="2880519"/>
            <a:ext cx="3886200" cy="4154984"/>
          </a:xfrm>
          <a:prstGeom prst="rect">
            <a:avLst/>
          </a:prstGeom>
          <a:noFill/>
        </p:spPr>
        <p:txBody>
          <a:bodyPr wrap="square" rtlCol="0">
            <a:spAutoFit/>
          </a:bodyPr>
          <a:lstStyle/>
          <a:p>
            <a:pPr marL="457200" indent="-457200">
              <a:buAutoNum type="arabicPeriod"/>
            </a:pPr>
            <a:r>
              <a:rPr lang="en-US" dirty="0" err="1" smtClean="0"/>
              <a:t>Amazon.com</a:t>
            </a:r>
            <a:r>
              <a:rPr lang="en-US" dirty="0" smtClean="0"/>
              <a:t> (59.4%)</a:t>
            </a:r>
          </a:p>
          <a:p>
            <a:pPr marL="457200" indent="-457200">
              <a:buAutoNum type="arabicPeriod"/>
            </a:pPr>
            <a:r>
              <a:rPr lang="en-US" dirty="0" smtClean="0"/>
              <a:t>Chick-fil-A (47%)</a:t>
            </a:r>
          </a:p>
          <a:p>
            <a:pPr marL="457200" indent="-457200">
              <a:buAutoNum type="arabicPeriod"/>
            </a:pPr>
            <a:r>
              <a:rPr lang="en-US" dirty="0" smtClean="0"/>
              <a:t>Apple (40%)</a:t>
            </a:r>
          </a:p>
          <a:p>
            <a:pPr marL="457200" indent="-457200">
              <a:buAutoNum type="arabicPeriod"/>
            </a:pPr>
            <a:r>
              <a:rPr lang="en-US" dirty="0" smtClean="0"/>
              <a:t>Marriott (39.2)</a:t>
            </a:r>
          </a:p>
          <a:p>
            <a:pPr marL="457200" indent="-457200">
              <a:buAutoNum type="arabicPeriod"/>
            </a:pPr>
            <a:r>
              <a:rPr lang="en-US" dirty="0" smtClean="0"/>
              <a:t>Kroger (38.6%)</a:t>
            </a:r>
          </a:p>
          <a:p>
            <a:pPr marL="457200" indent="-457200">
              <a:buAutoNum type="arabicPeriod"/>
            </a:pPr>
            <a:r>
              <a:rPr lang="en-US" dirty="0" smtClean="0"/>
              <a:t>FedEx (37.7%)</a:t>
            </a:r>
          </a:p>
          <a:p>
            <a:pPr marL="457200" indent="-457200">
              <a:buAutoNum type="arabicPeriod"/>
            </a:pPr>
            <a:r>
              <a:rPr lang="en-US" dirty="0" smtClean="0"/>
              <a:t>Trader Joe’s (37.7)</a:t>
            </a:r>
          </a:p>
          <a:p>
            <a:pPr marL="457200" indent="-457200">
              <a:buAutoNum type="arabicPeriod"/>
            </a:pPr>
            <a:r>
              <a:rPr lang="en-US" dirty="0" smtClean="0"/>
              <a:t>Sony (37%)</a:t>
            </a:r>
          </a:p>
          <a:p>
            <a:pPr marL="457200" indent="-457200">
              <a:buAutoNum type="arabicPeriod"/>
            </a:pPr>
            <a:r>
              <a:rPr lang="en-US" dirty="0" smtClean="0"/>
              <a:t>Samsung Electronics (36.9%)</a:t>
            </a:r>
          </a:p>
          <a:p>
            <a:pPr marL="457200" indent="-457200">
              <a:buAutoNum type="arabicPeriod"/>
            </a:pPr>
            <a:r>
              <a:rPr lang="en-US" dirty="0" smtClean="0"/>
              <a:t>UPS (36.7%)</a:t>
            </a:r>
          </a:p>
        </p:txBody>
      </p:sp>
      <p:sp>
        <p:nvSpPr>
          <p:cNvPr id="3" name="TextBox 2"/>
          <p:cNvSpPr txBox="1"/>
          <p:nvPr/>
        </p:nvSpPr>
        <p:spPr>
          <a:xfrm>
            <a:off x="1493837" y="2118519"/>
            <a:ext cx="2819400" cy="461665"/>
          </a:xfrm>
          <a:prstGeom prst="rect">
            <a:avLst/>
          </a:prstGeom>
          <a:noFill/>
        </p:spPr>
        <p:txBody>
          <a:bodyPr wrap="square" rtlCol="0">
            <a:spAutoFit/>
          </a:bodyPr>
          <a:lstStyle/>
          <a:p>
            <a:r>
              <a:rPr lang="en-US" b="1" smtClean="0">
                <a:solidFill>
                  <a:srgbClr val="00B050"/>
                </a:solidFill>
              </a:rPr>
              <a:t>HALL OF FAME</a:t>
            </a:r>
            <a:endParaRPr lang="en-US" b="1">
              <a:solidFill>
                <a:srgbClr val="00B050"/>
              </a:solidFill>
            </a:endParaRPr>
          </a:p>
        </p:txBody>
      </p:sp>
      <p:sp>
        <p:nvSpPr>
          <p:cNvPr id="4" name="TextBox 3"/>
          <p:cNvSpPr txBox="1"/>
          <p:nvPr/>
        </p:nvSpPr>
        <p:spPr>
          <a:xfrm>
            <a:off x="5913437" y="2956719"/>
            <a:ext cx="4038600" cy="4154984"/>
          </a:xfrm>
          <a:prstGeom prst="rect">
            <a:avLst/>
          </a:prstGeom>
          <a:noFill/>
        </p:spPr>
        <p:txBody>
          <a:bodyPr wrap="square" rtlCol="0">
            <a:spAutoFit/>
          </a:bodyPr>
          <a:lstStyle/>
          <a:p>
            <a:pPr marL="457200" indent="-457200">
              <a:buAutoNum type="arabicPeriod"/>
            </a:pPr>
            <a:r>
              <a:rPr lang="en-US" dirty="0" smtClean="0"/>
              <a:t>Wal-Mart (13.8%)</a:t>
            </a:r>
          </a:p>
          <a:p>
            <a:pPr marL="457200" indent="-457200">
              <a:buAutoNum type="arabicPeriod"/>
            </a:pPr>
            <a:r>
              <a:rPr lang="en-US" dirty="0" smtClean="0"/>
              <a:t>Wells Fargo (14%)</a:t>
            </a:r>
          </a:p>
          <a:p>
            <a:pPr marL="457200" indent="-457200">
              <a:buAutoNum type="arabicPeriod"/>
            </a:pPr>
            <a:r>
              <a:rPr lang="en-US" dirty="0" smtClean="0"/>
              <a:t>T-Mobile (14.7%)</a:t>
            </a:r>
          </a:p>
          <a:p>
            <a:pPr marL="457200" indent="-457200">
              <a:buAutoNum type="arabicPeriod"/>
            </a:pPr>
            <a:r>
              <a:rPr lang="en-US" dirty="0" smtClean="0"/>
              <a:t>Verizon Comm. (15%)</a:t>
            </a:r>
          </a:p>
          <a:p>
            <a:pPr marL="457200" indent="-457200">
              <a:buAutoNum type="arabicPeriod"/>
            </a:pPr>
            <a:r>
              <a:rPr lang="en-US" dirty="0" smtClean="0"/>
              <a:t>AOL (16.1%)</a:t>
            </a:r>
          </a:p>
          <a:p>
            <a:pPr marL="457200" indent="-457200">
              <a:buAutoNum type="arabicPeriod"/>
            </a:pPr>
            <a:r>
              <a:rPr lang="en-US" dirty="0" smtClean="0"/>
              <a:t>AT&amp;T  (18.8% Mobile); (17.1% U-verse)</a:t>
            </a:r>
          </a:p>
          <a:p>
            <a:pPr marL="457200" indent="-457200">
              <a:buAutoNum type="arabicPeriod"/>
            </a:pPr>
            <a:r>
              <a:rPr lang="en-US" dirty="0" smtClean="0"/>
              <a:t>Dish Network (21.3%)</a:t>
            </a:r>
          </a:p>
          <a:p>
            <a:pPr marL="457200" indent="-457200">
              <a:buAutoNum type="arabicPeriod"/>
            </a:pPr>
            <a:r>
              <a:rPr lang="en-US" dirty="0" smtClean="0"/>
              <a:t>Bank of America (21.4%)</a:t>
            </a:r>
          </a:p>
          <a:p>
            <a:pPr marL="457200" indent="-457200">
              <a:buAutoNum type="arabicPeriod"/>
            </a:pPr>
            <a:r>
              <a:rPr lang="en-US" dirty="0" err="1" smtClean="0"/>
              <a:t>DirectTV</a:t>
            </a:r>
            <a:r>
              <a:rPr lang="en-US" dirty="0" smtClean="0"/>
              <a:t> (21.5%)</a:t>
            </a:r>
          </a:p>
          <a:p>
            <a:pPr marL="457200" indent="-457200">
              <a:buAutoNum type="arabicPeriod"/>
            </a:pPr>
            <a:r>
              <a:rPr lang="en-US" dirty="0" smtClean="0"/>
              <a:t>Comcast (28.3%)</a:t>
            </a:r>
            <a:endParaRPr lang="en-US" dirty="0"/>
          </a:p>
        </p:txBody>
      </p:sp>
      <p:sp>
        <p:nvSpPr>
          <p:cNvPr id="5" name="TextBox 4"/>
          <p:cNvSpPr txBox="1"/>
          <p:nvPr/>
        </p:nvSpPr>
        <p:spPr>
          <a:xfrm>
            <a:off x="6446837" y="2139064"/>
            <a:ext cx="2819400" cy="461665"/>
          </a:xfrm>
          <a:prstGeom prst="rect">
            <a:avLst/>
          </a:prstGeom>
          <a:noFill/>
        </p:spPr>
        <p:txBody>
          <a:bodyPr wrap="square" rtlCol="0">
            <a:spAutoFit/>
          </a:bodyPr>
          <a:lstStyle/>
          <a:p>
            <a:r>
              <a:rPr lang="en-US" b="1" smtClean="0">
                <a:solidFill>
                  <a:srgbClr val="C00000"/>
                </a:solidFill>
              </a:rPr>
              <a:t>HALL OF SHAME</a:t>
            </a:r>
            <a:endParaRPr lang="en-US" b="1">
              <a:solidFill>
                <a:srgbClr val="C00000"/>
              </a:solidFill>
            </a:endParaRPr>
          </a:p>
        </p:txBody>
      </p:sp>
      <p:sp>
        <p:nvSpPr>
          <p:cNvPr id="6" name="TextBox 5"/>
          <p:cNvSpPr txBox="1"/>
          <p:nvPr/>
        </p:nvSpPr>
        <p:spPr>
          <a:xfrm>
            <a:off x="2636837" y="365919"/>
            <a:ext cx="4724400" cy="646331"/>
          </a:xfrm>
          <a:prstGeom prst="rect">
            <a:avLst/>
          </a:prstGeom>
          <a:noFill/>
        </p:spPr>
        <p:txBody>
          <a:bodyPr wrap="square" rtlCol="0">
            <a:spAutoFit/>
          </a:bodyPr>
          <a:lstStyle/>
          <a:p>
            <a:pPr algn="ctr"/>
            <a:r>
              <a:rPr lang="en-US" sz="3600" b="1" smtClean="0"/>
              <a:t>PROJECT OPTION</a:t>
            </a:r>
            <a:endParaRPr lang="en-US" sz="3600" b="1"/>
          </a:p>
        </p:txBody>
      </p:sp>
    </p:spTree>
    <p:extLst>
      <p:ext uri="{BB962C8B-B14F-4D97-AF65-F5344CB8AC3E}">
        <p14:creationId xmlns:p14="http://schemas.microsoft.com/office/powerpoint/2010/main" val="213373170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590800" y="0"/>
            <a:ext cx="4944097" cy="7589838"/>
          </a:xfrm>
          <a:prstGeom prst="rect">
            <a:avLst/>
          </a:prstGeom>
        </p:spPr>
      </p:pic>
      <p:sp>
        <p:nvSpPr>
          <p:cNvPr id="3" name="TextBox 2"/>
          <p:cNvSpPr txBox="1"/>
          <p:nvPr/>
        </p:nvSpPr>
        <p:spPr>
          <a:xfrm rot="16200000">
            <a:off x="-926196" y="3852753"/>
            <a:ext cx="4724400" cy="646331"/>
          </a:xfrm>
          <a:prstGeom prst="rect">
            <a:avLst/>
          </a:prstGeom>
          <a:noFill/>
        </p:spPr>
        <p:txBody>
          <a:bodyPr wrap="square" rtlCol="0">
            <a:spAutoFit/>
          </a:bodyPr>
          <a:lstStyle/>
          <a:p>
            <a:pPr algn="ctr"/>
            <a:r>
              <a:rPr lang="en-US" sz="3600" b="1" dirty="0" smtClean="0"/>
              <a:t>PROJECT OPTION</a:t>
            </a:r>
            <a:endParaRPr lang="en-US" sz="3600" b="1" dirty="0"/>
          </a:p>
        </p:txBody>
      </p:sp>
    </p:spTree>
    <p:extLst>
      <p:ext uri="{BB962C8B-B14F-4D97-AF65-F5344CB8AC3E}">
        <p14:creationId xmlns:p14="http://schemas.microsoft.com/office/powerpoint/2010/main" val="12321685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08237" y="670719"/>
            <a:ext cx="5410200" cy="646331"/>
          </a:xfrm>
          <a:prstGeom prst="rect">
            <a:avLst/>
          </a:prstGeom>
          <a:noFill/>
        </p:spPr>
        <p:txBody>
          <a:bodyPr wrap="square" rtlCol="0">
            <a:spAutoFit/>
          </a:bodyPr>
          <a:lstStyle/>
          <a:p>
            <a:pPr algn="ctr"/>
            <a:r>
              <a:rPr lang="en-US" sz="3600" b="1" smtClean="0">
                <a:solidFill>
                  <a:srgbClr val="C00000"/>
                </a:solidFill>
              </a:rPr>
              <a:t>SEMESTER PROJECT</a:t>
            </a:r>
            <a:endParaRPr lang="en-US" sz="3600" b="1">
              <a:solidFill>
                <a:srgbClr val="C00000"/>
              </a:solidFill>
            </a:endParaRPr>
          </a:p>
        </p:txBody>
      </p:sp>
      <p:sp>
        <p:nvSpPr>
          <p:cNvPr id="3" name="TextBox 2"/>
          <p:cNvSpPr txBox="1"/>
          <p:nvPr/>
        </p:nvSpPr>
        <p:spPr>
          <a:xfrm>
            <a:off x="427037" y="1573114"/>
            <a:ext cx="9220200" cy="5262979"/>
          </a:xfrm>
          <a:prstGeom prst="rect">
            <a:avLst/>
          </a:prstGeom>
          <a:noFill/>
        </p:spPr>
        <p:txBody>
          <a:bodyPr wrap="square" rtlCol="0">
            <a:spAutoFit/>
          </a:bodyPr>
          <a:lstStyle/>
          <a:p>
            <a:pPr marL="457200" indent="-457200">
              <a:buAutoNum type="arabicPeriod"/>
            </a:pPr>
            <a:r>
              <a:rPr lang="en-US" dirty="0" smtClean="0"/>
              <a:t>Select an industry from any of the Project Option slides based on </a:t>
            </a:r>
            <a:r>
              <a:rPr lang="en-US" dirty="0" err="1" smtClean="0"/>
              <a:t>Temkin</a:t>
            </a:r>
            <a:r>
              <a:rPr lang="en-US" dirty="0" smtClean="0"/>
              <a:t> Experience Ratings.</a:t>
            </a:r>
          </a:p>
          <a:p>
            <a:pPr marL="457200" indent="-457200">
              <a:buAutoNum type="arabicPeriod"/>
            </a:pPr>
            <a:r>
              <a:rPr lang="en-US" dirty="0" smtClean="0"/>
              <a:t>For the selected industry, pick one industry leader and the corresponding laggard.</a:t>
            </a:r>
          </a:p>
          <a:p>
            <a:pPr marL="457200" indent="-457200">
              <a:buAutoNum type="arabicPeriod"/>
            </a:pPr>
            <a:r>
              <a:rPr lang="en-US" dirty="0" smtClean="0"/>
              <a:t>Do a comparative study on both companies (research) to answer the following questions:</a:t>
            </a:r>
          </a:p>
          <a:p>
            <a:pPr marL="457200" indent="-457200">
              <a:buAutoNum type="arabicPeriod"/>
            </a:pPr>
            <a:endParaRPr lang="en-US" dirty="0"/>
          </a:p>
          <a:p>
            <a:pPr marL="800100" lvl="1" indent="-342900">
              <a:buFont typeface="Arial" charset="0"/>
              <a:buChar char="•"/>
            </a:pPr>
            <a:r>
              <a:rPr lang="en-US" dirty="0" smtClean="0"/>
              <a:t>Give a brief history and background of each company, and the industry.</a:t>
            </a:r>
          </a:p>
          <a:p>
            <a:pPr marL="800100" lvl="1" indent="-342900">
              <a:buFont typeface="Arial" charset="0"/>
              <a:buChar char="•"/>
            </a:pPr>
            <a:r>
              <a:rPr lang="en-US" dirty="0" smtClean="0"/>
              <a:t>What are the mission, vision and values of the companies?</a:t>
            </a:r>
          </a:p>
          <a:p>
            <a:pPr marL="800100" lvl="1" indent="-342900">
              <a:buFont typeface="Arial" charset="0"/>
              <a:buChar char="•"/>
            </a:pPr>
            <a:r>
              <a:rPr lang="en-US" dirty="0" smtClean="0"/>
              <a:t>How do the companies define and measure quality</a:t>
            </a:r>
          </a:p>
          <a:p>
            <a:pPr marL="800100" lvl="1" indent="-342900">
              <a:buFont typeface="Arial" charset="0"/>
              <a:buChar char="•"/>
            </a:pPr>
            <a:r>
              <a:rPr lang="en-US" dirty="0" smtClean="0"/>
              <a:t>What strategies are Critical to their Success? Failure?</a:t>
            </a:r>
          </a:p>
          <a:p>
            <a:pPr marL="800100" lvl="1" indent="-342900">
              <a:buFont typeface="Arial" charset="0"/>
              <a:buChar char="•"/>
            </a:pPr>
            <a:r>
              <a:rPr lang="en-US" dirty="0" smtClean="0"/>
              <a:t>Summarize why one company is an industry leader and the other a laggard.</a:t>
            </a:r>
          </a:p>
        </p:txBody>
      </p:sp>
    </p:spTree>
    <p:extLst>
      <p:ext uri="{BB962C8B-B14F-4D97-AF65-F5344CB8AC3E}">
        <p14:creationId xmlns:p14="http://schemas.microsoft.com/office/powerpoint/2010/main" val="1676068568"/>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2955</TotalTime>
  <Words>1483</Words>
  <Application>Microsoft Office PowerPoint</Application>
  <PresentationFormat>Custom</PresentationFormat>
  <Paragraphs>196</Paragraphs>
  <Slides>43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43</vt:i4>
      </vt:variant>
    </vt:vector>
  </HeadingPairs>
  <TitlesOfParts>
    <vt:vector size="49" baseType="lpstr">
      <vt:lpstr>Arial</vt:lpstr>
      <vt:lpstr>ArialMT</vt:lpstr>
      <vt:lpstr>Century Gothic</vt:lpstr>
      <vt:lpstr>Georgia</vt:lpstr>
      <vt:lpstr>Wingdings 3</vt:lpstr>
      <vt:lpstr>Wisp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Current User</dc:creator>
  <cp:lastModifiedBy>Administrator</cp:lastModifiedBy>
  <cp:revision>57</cp:revision>
  <dcterms:created xsi:type="dcterms:W3CDTF">2009-05-13T02:58:37Z</dcterms:created>
  <dcterms:modified xsi:type="dcterms:W3CDTF">2019-10-23T19:47:18Z</dcterms:modified>
</cp:coreProperties>
</file>